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9" r:id="rId3"/>
    <p:sldId id="260" r:id="rId4"/>
    <p:sldId id="262" r:id="rId5"/>
    <p:sldId id="261" r:id="rId6"/>
    <p:sldId id="264" r:id="rId7"/>
    <p:sldId id="263" r:id="rId8"/>
    <p:sldId id="265" r:id="rId9"/>
    <p:sldId id="268" r:id="rId10"/>
    <p:sldId id="271" r:id="rId11"/>
    <p:sldId id="272" r:id="rId12"/>
    <p:sldId id="269" r:id="rId13"/>
    <p:sldId id="270" r:id="rId14"/>
    <p:sldId id="273" r:id="rId15"/>
    <p:sldId id="274" r:id="rId16"/>
    <p:sldId id="266" r:id="rId17"/>
    <p:sldId id="26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235"/>
    <a:srgbClr val="CC43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10" d="100"/>
          <a:sy n="110" d="100"/>
        </p:scale>
        <p:origin x="160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AABA29-BC0B-4F2D-BCA2-3C601A4D2D6F}" type="datetimeFigureOut">
              <a:rPr lang="en-IN" smtClean="0"/>
              <a:t>13-05-2021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F1CCB5-C52F-4822-A761-4E5FC7EBE757}" type="slidenum">
              <a:rPr lang="en-IN" smtClean="0"/>
              <a:t>‹#›</a:t>
            </a:fld>
            <a:endParaRPr lang="en-IN"/>
          </a:p>
        </p:txBody>
      </p:sp>
    </p:spTree>
    <p:extLst>
      <p:ext uri="{BB962C8B-B14F-4D97-AF65-F5344CB8AC3E}">
        <p14:creationId xmlns:p14="http://schemas.microsoft.com/office/powerpoint/2010/main" val="89276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39975"/>
            <a:ext cx="7772400" cy="1089025"/>
          </a:xfrm>
        </p:spPr>
        <p:txBody>
          <a:bodyPr>
            <a:normAutofit/>
          </a:bodyPr>
          <a:lstStyle/>
          <a:p>
            <a:pPr algn="l"/>
            <a:r>
              <a:rPr lang="en-IN" dirty="0">
                <a:latin typeface="Times New Roman" panose="02020603050405020304" pitchFamily="18" charset="0"/>
                <a:cs typeface="Times New Roman" panose="02020603050405020304" pitchFamily="18" charset="0"/>
              </a:rPr>
              <a:t>Home Electricity Forecast      </a:t>
            </a:r>
          </a:p>
        </p:txBody>
      </p:sp>
      <p:sp>
        <p:nvSpPr>
          <p:cNvPr id="3" name="Subtitle 2"/>
          <p:cNvSpPr>
            <a:spLocks noGrp="1"/>
          </p:cNvSpPr>
          <p:nvPr>
            <p:ph type="subTitle" idx="1"/>
          </p:nvPr>
        </p:nvSpPr>
        <p:spPr>
          <a:xfrm>
            <a:off x="437606" y="3784101"/>
            <a:ext cx="3581400" cy="1752600"/>
          </a:xfrm>
        </p:spPr>
        <p:txBody>
          <a:bodyPr/>
          <a:lstStyle/>
          <a:p>
            <a:pPr algn="l"/>
            <a:r>
              <a:rPr lang="en-IN" dirty="0">
                <a:latin typeface="Times New Roman" panose="02020603050405020304" pitchFamily="18" charset="0"/>
                <a:cs typeface="Times New Roman" panose="02020603050405020304" pitchFamily="18" charset="0"/>
              </a:rPr>
              <a:t>Akshay Gunjal	34</a:t>
            </a:r>
          </a:p>
          <a:p>
            <a:pPr algn="l"/>
            <a:r>
              <a:rPr lang="en-IN" dirty="0">
                <a:latin typeface="Times New Roman" panose="02020603050405020304" pitchFamily="18" charset="0"/>
                <a:cs typeface="Times New Roman" panose="02020603050405020304" pitchFamily="18" charset="0"/>
              </a:rPr>
              <a:t>Shaun Dsilva	35</a:t>
            </a:r>
          </a:p>
          <a:p>
            <a:pPr algn="l"/>
            <a:r>
              <a:rPr lang="en-IN" dirty="0">
                <a:latin typeface="Times New Roman" panose="02020603050405020304" pitchFamily="18" charset="0"/>
                <a:cs typeface="Times New Roman" panose="02020603050405020304" pitchFamily="18" charset="0"/>
              </a:rPr>
              <a:t>Davon Carvalho	36</a:t>
            </a:r>
          </a:p>
          <a:p>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00188" y="695325"/>
            <a:ext cx="7315200" cy="1231106"/>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St. Francis Institute of Technology</a:t>
            </a:r>
          </a:p>
          <a:p>
            <a:pPr algn="ctr"/>
            <a:r>
              <a:rPr lang="en-IN" sz="2400" dirty="0">
                <a:latin typeface="Times New Roman" panose="02020603050405020304" pitchFamily="18" charset="0"/>
                <a:cs typeface="Times New Roman" panose="02020603050405020304" pitchFamily="18" charset="0"/>
              </a:rPr>
              <a:t>Information Technology</a:t>
            </a:r>
          </a:p>
          <a:p>
            <a:pPr algn="ctr"/>
            <a:r>
              <a:rPr lang="en-IN" dirty="0">
                <a:latin typeface="Times New Roman" panose="02020603050405020304" pitchFamily="18" charset="0"/>
                <a:cs typeface="Times New Roman" panose="02020603050405020304" pitchFamily="18" charset="0"/>
              </a:rPr>
              <a:t>IoE Mini Project  (ITL802)</a:t>
            </a:r>
          </a:p>
        </p:txBody>
      </p:sp>
      <p:pic>
        <p:nvPicPr>
          <p:cNvPr id="6" name="Picture 5">
            <a:extLst>
              <a:ext uri="{FF2B5EF4-FFF2-40B4-BE49-F238E27FC236}">
                <a16:creationId xmlns:a16="http://schemas.microsoft.com/office/drawing/2014/main" id="{2C4AB81F-CA18-446A-AF12-25183C4BB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40954"/>
            <a:ext cx="1387935" cy="1231106"/>
          </a:xfrm>
          <a:prstGeom prst="rect">
            <a:avLst/>
          </a:prstGeom>
        </p:spPr>
      </p:pic>
      <p:pic>
        <p:nvPicPr>
          <p:cNvPr id="7" name="Picture 6">
            <a:extLst>
              <a:ext uri="{FF2B5EF4-FFF2-40B4-BE49-F238E27FC236}">
                <a16:creationId xmlns:a16="http://schemas.microsoft.com/office/drawing/2014/main" id="{5C11874D-6C76-4836-83E6-20340F054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898555"/>
            <a:ext cx="2448786" cy="2448786"/>
          </a:xfrm>
          <a:prstGeom prst="rect">
            <a:avLst/>
          </a:prstGeom>
        </p:spPr>
      </p:pic>
      <p:pic>
        <p:nvPicPr>
          <p:cNvPr id="9" name="Picture 8" descr="Icon&#10;&#10;Description automatically generated">
            <a:extLst>
              <a:ext uri="{FF2B5EF4-FFF2-40B4-BE49-F238E27FC236}">
                <a16:creationId xmlns:a16="http://schemas.microsoft.com/office/drawing/2014/main" id="{5A33B5F1-8E84-4190-A23B-7A6AB1A00C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550" y="1980802"/>
            <a:ext cx="1695450" cy="1695450"/>
          </a:xfrm>
          <a:prstGeom prst="rect">
            <a:avLst/>
          </a:prstGeom>
        </p:spPr>
      </p:pic>
      <p:cxnSp>
        <p:nvCxnSpPr>
          <p:cNvPr id="11" name="Straight Connector 10">
            <a:extLst>
              <a:ext uri="{FF2B5EF4-FFF2-40B4-BE49-F238E27FC236}">
                <a16:creationId xmlns:a16="http://schemas.microsoft.com/office/drawing/2014/main" id="{1A745741-9D70-4264-B45E-784610E84E44}"/>
              </a:ext>
            </a:extLst>
          </p:cNvPr>
          <p:cNvCxnSpPr>
            <a:cxnSpLocks/>
          </p:cNvCxnSpPr>
          <p:nvPr/>
        </p:nvCxnSpPr>
        <p:spPr>
          <a:xfrm flipH="1">
            <a:off x="-76200" y="3276600"/>
            <a:ext cx="7524750"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BC425C5-5CE8-42C3-ACAA-F6B4FF2B0CA4}"/>
              </a:ext>
            </a:extLst>
          </p:cNvPr>
          <p:cNvSpPr txBox="1"/>
          <p:nvPr/>
        </p:nvSpPr>
        <p:spPr>
          <a:xfrm>
            <a:off x="2823324" y="6162675"/>
            <a:ext cx="271330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Guide : Prof. Vaishali Salvi</a:t>
            </a:r>
          </a:p>
        </p:txBody>
      </p:sp>
    </p:spTree>
    <p:extLst>
      <p:ext uri="{BB962C8B-B14F-4D97-AF65-F5344CB8AC3E}">
        <p14:creationId xmlns:p14="http://schemas.microsoft.com/office/powerpoint/2010/main" val="1240873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23723-B611-4A37-AC98-503678B9C232}"/>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b="1" kern="1200" dirty="0">
                <a:solidFill>
                  <a:schemeClr val="bg1"/>
                </a:solidFill>
                <a:latin typeface="+mj-lt"/>
                <a:ea typeface="+mj-ea"/>
                <a:cs typeface="+mj-cs"/>
              </a:rPr>
              <a:t>Analysis</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6FB637-A756-4A99-8E0C-DD25FF20859C}"/>
              </a:ext>
            </a:extLst>
          </p:cNvPr>
          <p:cNvSpPr txBox="1"/>
          <p:nvPr/>
        </p:nvSpPr>
        <p:spPr>
          <a:xfrm>
            <a:off x="3543300" y="6291042"/>
            <a:ext cx="31409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4 Energy in MW Vs Month</a:t>
            </a:r>
          </a:p>
        </p:txBody>
      </p:sp>
      <p:pic>
        <p:nvPicPr>
          <p:cNvPr id="9" name="Picture 8" descr="Chart, line chart&#10;&#10;Description automatically generated">
            <a:extLst>
              <a:ext uri="{FF2B5EF4-FFF2-40B4-BE49-F238E27FC236}">
                <a16:creationId xmlns:a16="http://schemas.microsoft.com/office/drawing/2014/main" id="{74501D0C-8054-4E7A-8657-460118CFDA97}"/>
              </a:ext>
            </a:extLst>
          </p:cNvPr>
          <p:cNvPicPr/>
          <p:nvPr/>
        </p:nvPicPr>
        <p:blipFill rotWithShape="1">
          <a:blip r:embed="rId2">
            <a:extLst>
              <a:ext uri="{28A0092B-C50C-407E-A947-70E740481C1C}">
                <a14:useLocalDpi xmlns:a14="http://schemas.microsoft.com/office/drawing/2010/main" val="0"/>
              </a:ext>
            </a:extLst>
          </a:blip>
          <a:srcRect t="4442" b="1"/>
          <a:stretch/>
        </p:blipFill>
        <p:spPr bwMode="auto">
          <a:xfrm>
            <a:off x="941209" y="2438400"/>
            <a:ext cx="7261582" cy="3429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6756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23723-B611-4A37-AC98-503678B9C232}"/>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b="1" kern="1200" dirty="0">
                <a:solidFill>
                  <a:schemeClr val="bg1"/>
                </a:solidFill>
                <a:latin typeface="+mj-lt"/>
                <a:ea typeface="+mj-ea"/>
                <a:cs typeface="+mj-cs"/>
              </a:rPr>
              <a:t>Analysis</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6FB637-A756-4A99-8E0C-DD25FF20859C}"/>
              </a:ext>
            </a:extLst>
          </p:cNvPr>
          <p:cNvSpPr txBox="1"/>
          <p:nvPr/>
        </p:nvSpPr>
        <p:spPr>
          <a:xfrm>
            <a:off x="3543300" y="6291042"/>
            <a:ext cx="300037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5 Energy in MW Vs Time</a:t>
            </a:r>
          </a:p>
        </p:txBody>
      </p:sp>
      <p:pic>
        <p:nvPicPr>
          <p:cNvPr id="10" name="Picture 9" descr="Chart, line chart&#10;&#10;Description automatically generated">
            <a:extLst>
              <a:ext uri="{FF2B5EF4-FFF2-40B4-BE49-F238E27FC236}">
                <a16:creationId xmlns:a16="http://schemas.microsoft.com/office/drawing/2014/main" id="{6ABA9BC4-E5E5-4A6E-AE18-E86C1583BB4D}"/>
              </a:ext>
            </a:extLst>
          </p:cNvPr>
          <p:cNvPicPr/>
          <p:nvPr/>
        </p:nvPicPr>
        <p:blipFill rotWithShape="1">
          <a:blip r:embed="rId2">
            <a:extLst>
              <a:ext uri="{28A0092B-C50C-407E-A947-70E740481C1C}">
                <a14:useLocalDpi xmlns:a14="http://schemas.microsoft.com/office/drawing/2010/main" val="0"/>
              </a:ext>
            </a:extLst>
          </a:blip>
          <a:srcRect t="4471"/>
          <a:stretch/>
        </p:blipFill>
        <p:spPr bwMode="auto">
          <a:xfrm>
            <a:off x="897404" y="2723697"/>
            <a:ext cx="7346810" cy="3276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078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23723-B611-4A37-AC98-503678B9C232}"/>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b="1" kern="1200" dirty="0">
                <a:solidFill>
                  <a:schemeClr val="bg1"/>
                </a:solidFill>
                <a:latin typeface="+mj-lt"/>
                <a:ea typeface="+mj-ea"/>
                <a:cs typeface="+mj-cs"/>
              </a:rPr>
              <a:t>Analysis</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6FB637-A756-4A99-8E0C-DD25FF20859C}"/>
              </a:ext>
            </a:extLst>
          </p:cNvPr>
          <p:cNvSpPr txBox="1"/>
          <p:nvPr/>
        </p:nvSpPr>
        <p:spPr>
          <a:xfrm>
            <a:off x="3543300" y="6291042"/>
            <a:ext cx="29613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6 Energy in MW Vs Date</a:t>
            </a:r>
          </a:p>
        </p:txBody>
      </p:sp>
      <p:pic>
        <p:nvPicPr>
          <p:cNvPr id="2050" name="Picture 2">
            <a:extLst>
              <a:ext uri="{FF2B5EF4-FFF2-40B4-BE49-F238E27FC236}">
                <a16:creationId xmlns:a16="http://schemas.microsoft.com/office/drawing/2014/main" id="{497DFA67-AAAD-4372-85EA-8A4F02593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46" y="2465047"/>
            <a:ext cx="862012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80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23723-B611-4A37-AC98-503678B9C232}"/>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b="1" kern="1200" dirty="0">
                <a:solidFill>
                  <a:schemeClr val="bg1"/>
                </a:solidFill>
                <a:latin typeface="+mj-lt"/>
                <a:ea typeface="+mj-ea"/>
                <a:cs typeface="+mj-cs"/>
              </a:rPr>
              <a:t>Analysis</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6FB637-A756-4A99-8E0C-DD25FF20859C}"/>
              </a:ext>
            </a:extLst>
          </p:cNvPr>
          <p:cNvSpPr txBox="1"/>
          <p:nvPr/>
        </p:nvSpPr>
        <p:spPr>
          <a:xfrm>
            <a:off x="3543300" y="6216311"/>
            <a:ext cx="26747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7 Energy Distribution </a:t>
            </a:r>
          </a:p>
        </p:txBody>
      </p:sp>
      <p:pic>
        <p:nvPicPr>
          <p:cNvPr id="3074" name="Picture 2">
            <a:extLst>
              <a:ext uri="{FF2B5EF4-FFF2-40B4-BE49-F238E27FC236}">
                <a16:creationId xmlns:a16="http://schemas.microsoft.com/office/drawing/2014/main" id="{BE6B3C07-EE88-4BDD-BBED-C1B3692B4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97" y="2514600"/>
            <a:ext cx="7701406" cy="355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729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23723-B611-4A37-AC98-503678B9C232}"/>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b="1" kern="1200" dirty="0">
                <a:solidFill>
                  <a:schemeClr val="bg1"/>
                </a:solidFill>
                <a:latin typeface="+mj-lt"/>
                <a:ea typeface="+mj-ea"/>
                <a:cs typeface="+mj-cs"/>
              </a:rPr>
              <a:t>Analysis</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6FB637-A756-4A99-8E0C-DD25FF20859C}"/>
              </a:ext>
            </a:extLst>
          </p:cNvPr>
          <p:cNvSpPr txBox="1"/>
          <p:nvPr/>
        </p:nvSpPr>
        <p:spPr>
          <a:xfrm>
            <a:off x="2733286" y="6183895"/>
            <a:ext cx="367504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8 Predicted Energy Consumption</a:t>
            </a:r>
          </a:p>
        </p:txBody>
      </p:sp>
      <p:pic>
        <p:nvPicPr>
          <p:cNvPr id="9" name="Picture 8" descr="Chart, line chart, histogram&#10;&#10;Description automatically generated">
            <a:extLst>
              <a:ext uri="{FF2B5EF4-FFF2-40B4-BE49-F238E27FC236}">
                <a16:creationId xmlns:a16="http://schemas.microsoft.com/office/drawing/2014/main" id="{2BBF3C5C-7AB0-4300-8EDD-A3E250EEDD8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9568" y="2480156"/>
            <a:ext cx="6842482" cy="3496589"/>
          </a:xfrm>
          <a:prstGeom prst="rect">
            <a:avLst/>
          </a:prstGeom>
          <a:noFill/>
          <a:ln>
            <a:noFill/>
          </a:ln>
        </p:spPr>
      </p:pic>
    </p:spTree>
    <p:extLst>
      <p:ext uri="{BB962C8B-B14F-4D97-AF65-F5344CB8AC3E}">
        <p14:creationId xmlns:p14="http://schemas.microsoft.com/office/powerpoint/2010/main" val="291056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23723-B611-4A37-AC98-503678B9C232}"/>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b="1" kern="1200" dirty="0">
                <a:solidFill>
                  <a:schemeClr val="bg1"/>
                </a:solidFill>
                <a:latin typeface="+mj-lt"/>
                <a:ea typeface="+mj-ea"/>
                <a:cs typeface="+mj-cs"/>
              </a:rPr>
              <a:t>Analysis</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6FB637-A756-4A99-8E0C-DD25FF20859C}"/>
              </a:ext>
            </a:extLst>
          </p:cNvPr>
          <p:cNvSpPr txBox="1"/>
          <p:nvPr/>
        </p:nvSpPr>
        <p:spPr>
          <a:xfrm>
            <a:off x="2733286" y="6183895"/>
            <a:ext cx="367504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8 Predicted Energy Consumption</a:t>
            </a:r>
          </a:p>
        </p:txBody>
      </p:sp>
      <p:pic>
        <p:nvPicPr>
          <p:cNvPr id="10" name="Picture 9" descr="Table&#10;&#10;Description automatically generated">
            <a:extLst>
              <a:ext uri="{FF2B5EF4-FFF2-40B4-BE49-F238E27FC236}">
                <a16:creationId xmlns:a16="http://schemas.microsoft.com/office/drawing/2014/main" id="{14E89103-10D8-46B0-A87C-466DA97666DD}"/>
              </a:ext>
            </a:extLst>
          </p:cNvPr>
          <p:cNvPicPr/>
          <p:nvPr/>
        </p:nvPicPr>
        <p:blipFill>
          <a:blip r:embed="rId2"/>
          <a:stretch>
            <a:fillRect/>
          </a:stretch>
        </p:blipFill>
        <p:spPr>
          <a:xfrm>
            <a:off x="2733286" y="2449477"/>
            <a:ext cx="3675045" cy="3291840"/>
          </a:xfrm>
          <a:prstGeom prst="rect">
            <a:avLst/>
          </a:prstGeom>
        </p:spPr>
      </p:pic>
    </p:spTree>
    <p:extLst>
      <p:ext uri="{BB962C8B-B14F-4D97-AF65-F5344CB8AC3E}">
        <p14:creationId xmlns:p14="http://schemas.microsoft.com/office/powerpoint/2010/main" val="3253636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EBAE87-CAE3-4D07-AD10-1FC5749F14D2}"/>
              </a:ext>
            </a:extLst>
          </p:cNvPr>
          <p:cNvSpPr>
            <a:spLocks noGrp="1"/>
          </p:cNvSpPr>
          <p:nvPr>
            <p:ph idx="1"/>
          </p:nvPr>
        </p:nvSpPr>
        <p:spPr>
          <a:xfrm>
            <a:off x="457200" y="2971800"/>
            <a:ext cx="8229600" cy="2971800"/>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Home Electricity Forecast is becoming increasingly important in our homes as it keeps track of the daily units consumed by our electrical appliances. Thereby giving us an opportunity to save electricity by future predictions. This technology also helps us in avoiding unnecessary wastage of electricity.</a:t>
            </a:r>
          </a:p>
        </p:txBody>
      </p:sp>
      <p:pic>
        <p:nvPicPr>
          <p:cNvPr id="4" name="Picture 3" descr="Shape&#10;&#10;Description automatically generated with medium confidence">
            <a:extLst>
              <a:ext uri="{FF2B5EF4-FFF2-40B4-BE49-F238E27FC236}">
                <a16:creationId xmlns:a16="http://schemas.microsoft.com/office/drawing/2014/main" id="{6003EB7A-9CEF-404D-B198-03D2555F35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0" y="436780"/>
            <a:ext cx="1600200" cy="1600200"/>
          </a:xfrm>
          <a:prstGeom prst="rect">
            <a:avLst/>
          </a:prstGeom>
        </p:spPr>
      </p:pic>
      <p:sp>
        <p:nvSpPr>
          <p:cNvPr id="7" name="Rectangle 6">
            <a:extLst>
              <a:ext uri="{FF2B5EF4-FFF2-40B4-BE49-F238E27FC236}">
                <a16:creationId xmlns:a16="http://schemas.microsoft.com/office/drawing/2014/main" id="{399947A3-E4A2-40FE-86EB-3B714F389DE2}"/>
              </a:ext>
            </a:extLst>
          </p:cNvPr>
          <p:cNvSpPr/>
          <p:nvPr/>
        </p:nvSpPr>
        <p:spPr>
          <a:xfrm>
            <a:off x="990600" y="436780"/>
            <a:ext cx="5486400" cy="1600200"/>
          </a:xfrm>
          <a:prstGeom prst="rect">
            <a:avLst/>
          </a:prstGeom>
          <a:solidFill>
            <a:srgbClr val="2F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Calibri (Headings)"/>
                <a:cs typeface="Times New Roman" panose="02020603050405020304" pitchFamily="18" charset="0"/>
              </a:rPr>
              <a:t>Conclusion </a:t>
            </a:r>
          </a:p>
        </p:txBody>
      </p:sp>
      <p:cxnSp>
        <p:nvCxnSpPr>
          <p:cNvPr id="8" name="Straight Connector 7">
            <a:extLst>
              <a:ext uri="{FF2B5EF4-FFF2-40B4-BE49-F238E27FC236}">
                <a16:creationId xmlns:a16="http://schemas.microsoft.com/office/drawing/2014/main" id="{EA3053EF-3104-4F41-AF07-BE38BD13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C8BCAE-3139-440B-921E-DA163DF82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0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1" nodeType="withEffect">
                                  <p:stCondLst>
                                    <p:cond delay="3220"/>
                                  </p:stCondLst>
                                  <p:childTnLst>
                                    <p:set>
                                      <p:cBhvr>
                                        <p:cTn id="6" dur="3590"/>
                                        <p:tgtEl>
                                          <p:spTgt spid="7"/>
                                        </p:tgtEl>
                                        <p:attrNameLst>
                                          <p:attrName>fillcolor</p:attrName>
                                        </p:attrNameLst>
                                      </p:cBhvr>
                                      <p:to>
                                        <p:clrVal>
                                          <a:srgbClr val="FFB80D"/>
                                        </p:clrVal>
                                      </p:to>
                                    </p:set>
                                    <p:set>
                                      <p:cBhvr>
                                        <p:cTn id="7" dur="3590"/>
                                        <p:tgtEl>
                                          <p:spTgt spid="7"/>
                                        </p:tgtEl>
                                        <p:attrNameLst>
                                          <p:attrName>fill.type</p:attrName>
                                        </p:attrNameLst>
                                      </p:cBhvr>
                                      <p:to>
                                        <p:strVal val="solid"/>
                                      </p:to>
                                    </p:set>
                                    <p:set>
                                      <p:cBhvr>
                                        <p:cTn id="8" dur="3590"/>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EBAE87-CAE3-4D07-AD10-1FC5749F14D2}"/>
              </a:ext>
            </a:extLst>
          </p:cNvPr>
          <p:cNvSpPr>
            <a:spLocks noGrp="1"/>
          </p:cNvSpPr>
          <p:nvPr>
            <p:ph idx="1"/>
          </p:nvPr>
        </p:nvSpPr>
        <p:spPr>
          <a:xfrm>
            <a:off x="487680" y="2408032"/>
            <a:ext cx="8292245" cy="4144954"/>
          </a:xfrm>
        </p:spPr>
        <p:txBody>
          <a:bodyPr>
            <a:normAutofit fontScale="85000" lnSpcReduction="10000"/>
          </a:bodyPr>
          <a:lstStyle/>
          <a:p>
            <a:pPr marL="0" indent="0" algn="just">
              <a:buNone/>
            </a:pPr>
            <a:r>
              <a:rPr lang="en-US" sz="1800" b="0" i="0" dirty="0">
                <a:solidFill>
                  <a:srgbClr val="202124"/>
                </a:solidFill>
                <a:effectLst/>
                <a:latin typeface="Times New Roman" panose="02020603050405020304" pitchFamily="18" charset="0"/>
                <a:cs typeface="Times New Roman" panose="02020603050405020304" pitchFamily="18" charset="0"/>
              </a:rPr>
              <a:t>[1] </a:t>
            </a:r>
            <a:r>
              <a:rPr lang="en-US" sz="1800" b="0" i="0" dirty="0" err="1">
                <a:solidFill>
                  <a:srgbClr val="202124"/>
                </a:solidFill>
                <a:effectLst/>
                <a:latin typeface="Times New Roman" panose="02020603050405020304" pitchFamily="18" charset="0"/>
                <a:cs typeface="Times New Roman" panose="02020603050405020304" pitchFamily="18" charset="0"/>
              </a:rPr>
              <a:t>Chupong</a:t>
            </a:r>
            <a:r>
              <a:rPr lang="en-US" sz="1800" b="0" i="0" dirty="0">
                <a:solidFill>
                  <a:srgbClr val="202124"/>
                </a:solidFill>
                <a:effectLst/>
                <a:latin typeface="Times New Roman" panose="02020603050405020304" pitchFamily="18" charset="0"/>
                <a:cs typeface="Times New Roman" panose="02020603050405020304" pitchFamily="18" charset="0"/>
              </a:rPr>
              <a:t>, </a:t>
            </a:r>
            <a:r>
              <a:rPr lang="en-US" sz="1800" b="0" i="0" dirty="0" err="1">
                <a:solidFill>
                  <a:srgbClr val="202124"/>
                </a:solidFill>
                <a:effectLst/>
                <a:latin typeface="Times New Roman" panose="02020603050405020304" pitchFamily="18" charset="0"/>
                <a:cs typeface="Times New Roman" panose="02020603050405020304" pitchFamily="18" charset="0"/>
              </a:rPr>
              <a:t>Charnon</a:t>
            </a:r>
            <a:r>
              <a:rPr lang="en-US" sz="1800" b="0" i="0" dirty="0">
                <a:solidFill>
                  <a:srgbClr val="202124"/>
                </a:solidFill>
                <a:effectLst/>
                <a:latin typeface="Times New Roman" panose="02020603050405020304" pitchFamily="18" charset="0"/>
                <a:cs typeface="Times New Roman" panose="02020603050405020304" pitchFamily="18" charset="0"/>
              </a:rPr>
              <a:t>, and </a:t>
            </a:r>
            <a:r>
              <a:rPr lang="en-US" sz="1800" b="0" i="0" dirty="0" err="1">
                <a:solidFill>
                  <a:srgbClr val="202124"/>
                </a:solidFill>
                <a:effectLst/>
                <a:latin typeface="Times New Roman" panose="02020603050405020304" pitchFamily="18" charset="0"/>
                <a:cs typeface="Times New Roman" panose="02020603050405020304" pitchFamily="18" charset="0"/>
              </a:rPr>
              <a:t>Boonyang</a:t>
            </a:r>
            <a:r>
              <a:rPr lang="en-US" sz="1800" b="0" i="0" dirty="0">
                <a:solidFill>
                  <a:srgbClr val="202124"/>
                </a:solidFill>
                <a:effectLst/>
                <a:latin typeface="Times New Roman" panose="02020603050405020304" pitchFamily="18" charset="0"/>
                <a:cs typeface="Times New Roman" panose="02020603050405020304" pitchFamily="18" charset="0"/>
              </a:rPr>
              <a:t> </a:t>
            </a:r>
            <a:r>
              <a:rPr lang="en-US" sz="1800" b="0" i="0" dirty="0" err="1">
                <a:solidFill>
                  <a:srgbClr val="202124"/>
                </a:solidFill>
                <a:effectLst/>
                <a:latin typeface="Times New Roman" panose="02020603050405020304" pitchFamily="18" charset="0"/>
                <a:cs typeface="Times New Roman" panose="02020603050405020304" pitchFamily="18" charset="0"/>
              </a:rPr>
              <a:t>Plangklang</a:t>
            </a:r>
            <a:r>
              <a:rPr lang="en-US" sz="1800" b="0" i="0" dirty="0">
                <a:solidFill>
                  <a:srgbClr val="202124"/>
                </a:solidFill>
                <a:effectLst/>
                <a:latin typeface="Times New Roman" panose="02020603050405020304" pitchFamily="18" charset="0"/>
                <a:cs typeface="Times New Roman" panose="02020603050405020304" pitchFamily="18" charset="0"/>
              </a:rPr>
              <a:t>. "Electricity bill forecasting application by home energy monitoring system." In 2017 International Electrical Engineering Congress (</a:t>
            </a:r>
            <a:r>
              <a:rPr lang="en-US" sz="1800" b="0" i="0" dirty="0" err="1">
                <a:solidFill>
                  <a:srgbClr val="202124"/>
                </a:solidFill>
                <a:effectLst/>
                <a:latin typeface="Times New Roman" panose="02020603050405020304" pitchFamily="18" charset="0"/>
                <a:cs typeface="Times New Roman" panose="02020603050405020304" pitchFamily="18" charset="0"/>
              </a:rPr>
              <a:t>iEECON</a:t>
            </a:r>
            <a:r>
              <a:rPr lang="en-US" sz="1800" b="0" i="0" dirty="0">
                <a:solidFill>
                  <a:srgbClr val="202124"/>
                </a:solidFill>
                <a:effectLst/>
                <a:latin typeface="Times New Roman" panose="02020603050405020304" pitchFamily="18" charset="0"/>
                <a:cs typeface="Times New Roman" panose="02020603050405020304" pitchFamily="18" charset="0"/>
              </a:rPr>
              <a:t>), pp. 1-4. IEEE, 2017.</a:t>
            </a:r>
          </a:p>
          <a:p>
            <a:pPr marL="0" indent="0" algn="just">
              <a:buNone/>
            </a:pPr>
            <a:endParaRPr lang="en-US" sz="1800" b="0" i="0" dirty="0">
              <a:solidFill>
                <a:srgbClr val="202124"/>
              </a:solidFill>
              <a:effectLst/>
              <a:latin typeface="Times New Roman" panose="02020603050405020304" pitchFamily="18" charset="0"/>
              <a:cs typeface="Times New Roman" panose="02020603050405020304" pitchFamily="18" charset="0"/>
            </a:endParaRPr>
          </a:p>
          <a:p>
            <a:pPr marL="0" indent="0" algn="just">
              <a:buNone/>
            </a:pPr>
            <a:r>
              <a:rPr lang="en-US" sz="1800" b="0" i="0" dirty="0">
                <a:solidFill>
                  <a:srgbClr val="202124"/>
                </a:solidFill>
                <a:effectLst/>
                <a:latin typeface="Times New Roman" panose="02020603050405020304" pitchFamily="18" charset="0"/>
                <a:cs typeface="Times New Roman" panose="02020603050405020304" pitchFamily="18" charset="0"/>
              </a:rPr>
              <a:t>[2] FARAHNAKIAN, Mohammad YAGHMAEE Mohammad Ali, </a:t>
            </a:r>
            <a:r>
              <a:rPr lang="en-US" sz="1800" b="0" i="0" dirty="0" err="1">
                <a:solidFill>
                  <a:srgbClr val="202124"/>
                </a:solidFill>
                <a:effectLst/>
                <a:latin typeface="Times New Roman" panose="02020603050405020304" pitchFamily="18" charset="0"/>
                <a:cs typeface="Times New Roman" panose="02020603050405020304" pitchFamily="18" charset="0"/>
              </a:rPr>
              <a:t>Reyhaneh</a:t>
            </a:r>
            <a:r>
              <a:rPr lang="en-US" sz="1800" b="0" i="0" dirty="0">
                <a:solidFill>
                  <a:srgbClr val="202124"/>
                </a:solidFill>
                <a:effectLst/>
                <a:latin typeface="Times New Roman" panose="02020603050405020304" pitchFamily="18" charset="0"/>
                <a:cs typeface="Times New Roman" panose="02020603050405020304" pitchFamily="18" charset="0"/>
              </a:rPr>
              <a:t> HAJIMAHDIZADEH, Mohsen ZABIHI, and </a:t>
            </a:r>
            <a:r>
              <a:rPr lang="en-US" sz="1800" b="0" i="0" dirty="0" err="1">
                <a:solidFill>
                  <a:srgbClr val="202124"/>
                </a:solidFill>
                <a:effectLst/>
                <a:latin typeface="Times New Roman" panose="02020603050405020304" pitchFamily="18" charset="0"/>
                <a:cs typeface="Times New Roman" panose="02020603050405020304" pitchFamily="18" charset="0"/>
              </a:rPr>
              <a:t>Tavanir</a:t>
            </a:r>
            <a:r>
              <a:rPr lang="en-US" sz="1800" b="0" i="0" dirty="0">
                <a:solidFill>
                  <a:srgbClr val="202124"/>
                </a:solidFill>
                <a:effectLst/>
                <a:latin typeface="Times New Roman" panose="02020603050405020304" pitchFamily="18" charset="0"/>
                <a:cs typeface="Times New Roman" panose="02020603050405020304" pitchFamily="18" charset="0"/>
              </a:rPr>
              <a:t>-Iran MEEDC-Iran. "POWER CONSUMPTION FO POWER CONSUMPTION FORECASTING IN THE PRE RECASTING IN THE PRESENCE OF SENCE OF DISTRIBUTED GENERATIO ISTRIBUTED GENERATION AND STORAG N AND STORAGE IN SMART HOME E IN SMART HOME." Renewable Energy 2: 2.</a:t>
            </a:r>
          </a:p>
          <a:p>
            <a:pPr marL="0" indent="0" algn="just">
              <a:buNone/>
            </a:pPr>
            <a:endParaRPr lang="en-US" sz="1800" b="0" i="0" dirty="0">
              <a:solidFill>
                <a:srgbClr val="202124"/>
              </a:solidFill>
              <a:effectLst/>
              <a:latin typeface="Times New Roman" panose="02020603050405020304" pitchFamily="18" charset="0"/>
              <a:cs typeface="Times New Roman" panose="02020603050405020304" pitchFamily="18" charset="0"/>
            </a:endParaRPr>
          </a:p>
          <a:p>
            <a:pPr marL="0" indent="0" algn="just">
              <a:buNone/>
            </a:pPr>
            <a:r>
              <a:rPr lang="en-US" sz="1800" b="0" i="0" dirty="0">
                <a:solidFill>
                  <a:srgbClr val="202124"/>
                </a:solidFill>
                <a:effectLst/>
                <a:latin typeface="Times New Roman" panose="02020603050405020304" pitchFamily="18" charset="0"/>
                <a:cs typeface="Times New Roman" panose="02020603050405020304" pitchFamily="18" charset="0"/>
              </a:rPr>
              <a:t>[3] </a:t>
            </a:r>
            <a:r>
              <a:rPr lang="en-US" sz="1800" b="0" i="0" dirty="0" err="1">
                <a:solidFill>
                  <a:srgbClr val="202124"/>
                </a:solidFill>
                <a:effectLst/>
                <a:latin typeface="Times New Roman" panose="02020603050405020304" pitchFamily="18" charset="0"/>
                <a:cs typeface="Times New Roman" panose="02020603050405020304" pitchFamily="18" charset="0"/>
              </a:rPr>
              <a:t>Yildiz</a:t>
            </a:r>
            <a:r>
              <a:rPr lang="en-US" sz="1800" b="0" i="0" dirty="0">
                <a:solidFill>
                  <a:srgbClr val="202124"/>
                </a:solidFill>
                <a:effectLst/>
                <a:latin typeface="Times New Roman" panose="02020603050405020304" pitchFamily="18" charset="0"/>
                <a:cs typeface="Times New Roman" panose="02020603050405020304" pitchFamily="18" charset="0"/>
              </a:rPr>
              <a:t>, Baran, Jose I. Bilbao, Jonathon Dore, and Alistair Sproul. "Household electricity load forecasting using historical smart meter data with clustering and classification techniques." In 2018 IEEE Innovative Smart Grid Technologies-Asia (ISGT Asia), pp. 873-879. IEEE, 2018.</a:t>
            </a:r>
          </a:p>
          <a:p>
            <a:pPr marL="0" indent="0" algn="just">
              <a:buNone/>
            </a:pPr>
            <a:endParaRPr lang="en-US" sz="1800" b="0" i="0" dirty="0">
              <a:solidFill>
                <a:srgbClr val="202124"/>
              </a:solidFill>
              <a:effectLst/>
              <a:latin typeface="Times New Roman" panose="02020603050405020304" pitchFamily="18" charset="0"/>
              <a:cs typeface="Times New Roman" panose="02020603050405020304" pitchFamily="18" charset="0"/>
            </a:endParaRPr>
          </a:p>
          <a:p>
            <a:pPr marL="0" indent="0" algn="just">
              <a:buNone/>
            </a:pPr>
            <a:r>
              <a:rPr lang="en-US" sz="1800" b="0" i="0" dirty="0">
                <a:solidFill>
                  <a:srgbClr val="202124"/>
                </a:solidFill>
                <a:effectLst/>
                <a:latin typeface="Times New Roman" panose="02020603050405020304" pitchFamily="18" charset="0"/>
                <a:cs typeface="Times New Roman" panose="02020603050405020304" pitchFamily="18" charset="0"/>
              </a:rPr>
              <a:t>[4] </a:t>
            </a:r>
            <a:r>
              <a:rPr lang="en-US" sz="1800" b="0" i="0" dirty="0" err="1">
                <a:solidFill>
                  <a:srgbClr val="202124"/>
                </a:solidFill>
                <a:effectLst/>
                <a:latin typeface="Times New Roman" panose="02020603050405020304" pitchFamily="18" charset="0"/>
                <a:cs typeface="Times New Roman" panose="02020603050405020304" pitchFamily="18" charset="0"/>
              </a:rPr>
              <a:t>Veit</a:t>
            </a:r>
            <a:r>
              <a:rPr lang="en-US" sz="1800" b="0" i="0" dirty="0">
                <a:solidFill>
                  <a:srgbClr val="202124"/>
                </a:solidFill>
                <a:effectLst/>
                <a:latin typeface="Times New Roman" panose="02020603050405020304" pitchFamily="18" charset="0"/>
                <a:cs typeface="Times New Roman" panose="02020603050405020304" pitchFamily="18" charset="0"/>
              </a:rPr>
              <a:t>, Andreas, Christoph Goebel, Rohit </a:t>
            </a:r>
            <a:r>
              <a:rPr lang="en-US" sz="1800" b="0" i="0" dirty="0" err="1">
                <a:solidFill>
                  <a:srgbClr val="202124"/>
                </a:solidFill>
                <a:effectLst/>
                <a:latin typeface="Times New Roman" panose="02020603050405020304" pitchFamily="18" charset="0"/>
                <a:cs typeface="Times New Roman" panose="02020603050405020304" pitchFamily="18" charset="0"/>
              </a:rPr>
              <a:t>Tidke</a:t>
            </a:r>
            <a:r>
              <a:rPr lang="en-US" sz="1800" b="0" i="0" dirty="0">
                <a:solidFill>
                  <a:srgbClr val="202124"/>
                </a:solidFill>
                <a:effectLst/>
                <a:latin typeface="Times New Roman" panose="02020603050405020304" pitchFamily="18" charset="0"/>
                <a:cs typeface="Times New Roman" panose="02020603050405020304" pitchFamily="18" charset="0"/>
              </a:rPr>
              <a:t>, Christoph </a:t>
            </a:r>
            <a:r>
              <a:rPr lang="en-US" sz="1800" b="0" i="0" dirty="0" err="1">
                <a:solidFill>
                  <a:srgbClr val="202124"/>
                </a:solidFill>
                <a:effectLst/>
                <a:latin typeface="Times New Roman" panose="02020603050405020304" pitchFamily="18" charset="0"/>
                <a:cs typeface="Times New Roman" panose="02020603050405020304" pitchFamily="18" charset="0"/>
              </a:rPr>
              <a:t>Doblander</a:t>
            </a:r>
            <a:r>
              <a:rPr lang="en-US" sz="1800" b="0" i="0" dirty="0">
                <a:solidFill>
                  <a:srgbClr val="202124"/>
                </a:solidFill>
                <a:effectLst/>
                <a:latin typeface="Times New Roman" panose="02020603050405020304" pitchFamily="18" charset="0"/>
                <a:cs typeface="Times New Roman" panose="02020603050405020304" pitchFamily="18" charset="0"/>
              </a:rPr>
              <a:t>, and Hans-Arno Jacobsen. "Household electricity demand forecasting: benchmarking state-of-the-art methods." In Proceedings of the 5th international conference on Future energy systems, pp. 233-234. 2014.</a:t>
            </a:r>
            <a:endParaRPr lang="en-US" sz="18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574AB0C-D5D6-43BB-BEBA-05892AC0A3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20EF533-85CD-43E8-AF86-F5D73D85D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64C5C42-3940-4585-80F3-0883837C903B}"/>
              </a:ext>
            </a:extLst>
          </p:cNvPr>
          <p:cNvSpPr txBox="1">
            <a:spLocks/>
          </p:cNvSpPr>
          <p:nvPr/>
        </p:nvSpPr>
        <p:spPr>
          <a:xfrm>
            <a:off x="393363" y="478987"/>
            <a:ext cx="8354891" cy="930447"/>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4700" b="1" dirty="0">
                <a:solidFill>
                  <a:schemeClr val="bg1"/>
                </a:solidFill>
              </a:rPr>
              <a:t>References</a:t>
            </a:r>
          </a:p>
        </p:txBody>
      </p:sp>
      <p:cxnSp>
        <p:nvCxnSpPr>
          <p:cNvPr id="9" name="Straight Connector 8">
            <a:extLst>
              <a:ext uri="{FF2B5EF4-FFF2-40B4-BE49-F238E27FC236}">
                <a16:creationId xmlns:a16="http://schemas.microsoft.com/office/drawing/2014/main" id="{49353F04-6D10-43D0-8750-EAE7E21E2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04D703-9BF0-4CDA-A902-7EA5A99888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78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9140" y="566232"/>
            <a:ext cx="41148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044179" y="983014"/>
            <a:ext cx="3124722" cy="1619145"/>
          </a:xfrm>
        </p:spPr>
        <p:txBody>
          <a:bodyPr anchor="b">
            <a:normAutofit/>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Overview</a:t>
            </a:r>
            <a:r>
              <a:rPr lang="en-IN" b="1" dirty="0">
                <a:solidFill>
                  <a:schemeClr val="tx1">
                    <a:lumMod val="95000"/>
                    <a:lumOff val="5000"/>
                  </a:schemeClr>
                </a:solidFill>
              </a:rPr>
              <a:t> </a:t>
            </a:r>
          </a:p>
        </p:txBody>
      </p:sp>
      <p:pic>
        <p:nvPicPr>
          <p:cNvPr id="4" name="Picture 3">
            <a:extLst>
              <a:ext uri="{FF2B5EF4-FFF2-40B4-BE49-F238E27FC236}">
                <a16:creationId xmlns:a16="http://schemas.microsoft.com/office/drawing/2014/main" id="{3F855719-F0EA-422B-9DC9-F8E782EE8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35" y="1600200"/>
            <a:ext cx="3945834" cy="3945834"/>
          </a:xfrm>
          <a:prstGeom prst="rect">
            <a:avLst/>
          </a:prstGeom>
        </p:spPr>
      </p:pic>
      <p:sp>
        <p:nvSpPr>
          <p:cNvPr id="16" name="Oval 12">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53" y="5283870"/>
            <a:ext cx="326571"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721014" y="3415315"/>
            <a:ext cx="1733855"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rgbClr val="CC43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5196057" y="2685488"/>
            <a:ext cx="2957791" cy="2140909"/>
          </a:xfrm>
        </p:spPr>
        <p:txBody>
          <a:bodyPr>
            <a:noAutofit/>
          </a:bodyPr>
          <a:lstStyle/>
          <a:p>
            <a:pPr>
              <a:lnSpc>
                <a:spcPct val="90000"/>
              </a:lnSpc>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Introduction</a:t>
            </a:r>
          </a:p>
          <a:p>
            <a:pPr>
              <a:lnSpc>
                <a:spcPct val="90000"/>
              </a:lnSpc>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Problem Statement</a:t>
            </a:r>
          </a:p>
          <a:p>
            <a:pPr>
              <a:lnSpc>
                <a:spcPct val="90000"/>
              </a:lnSpc>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Literature survey</a:t>
            </a:r>
          </a:p>
          <a:p>
            <a:pPr>
              <a:lnSpc>
                <a:spcPct val="9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Circuit diagram</a:t>
            </a:r>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ct val="90000"/>
              </a:lnSpc>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System design</a:t>
            </a:r>
          </a:p>
          <a:p>
            <a:pPr>
              <a:lnSpc>
                <a:spcPct val="9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System requirements</a:t>
            </a:r>
          </a:p>
          <a:p>
            <a:pPr>
              <a:lnSpc>
                <a:spcPct val="9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Conclusion </a:t>
            </a:r>
          </a:p>
          <a:p>
            <a:pPr>
              <a:lnSpc>
                <a:spcPct val="90000"/>
              </a:lnSpc>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References </a:t>
            </a:r>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573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EBAE87-CAE3-4D07-AD10-1FC5749F14D2}"/>
              </a:ext>
            </a:extLst>
          </p:cNvPr>
          <p:cNvSpPr>
            <a:spLocks noGrp="1"/>
          </p:cNvSpPr>
          <p:nvPr>
            <p:ph idx="1"/>
          </p:nvPr>
        </p:nvSpPr>
        <p:spPr>
          <a:xfrm>
            <a:off x="457200" y="2497555"/>
            <a:ext cx="8229600" cy="3803545"/>
          </a:xfrm>
        </p:spPr>
        <p:txBody>
          <a:bodyPr>
            <a:normAutofit fontScale="92500" lnSpcReduction="20000"/>
          </a:bodyPr>
          <a:lstStyle/>
          <a:p>
            <a:pPr algn="just"/>
            <a:r>
              <a:rPr lang="en-US" sz="2000" b="1" dirty="0">
                <a:latin typeface="Times New Roman" panose="02020603050405020304" pitchFamily="18" charset="0"/>
                <a:cs typeface="Times New Roman" panose="02020603050405020304" pitchFamily="18" charset="0"/>
              </a:rPr>
              <a:t>Introduction to IoE</a:t>
            </a:r>
            <a:r>
              <a:rPr lang="en-US" sz="2000" dirty="0">
                <a:latin typeface="Times New Roman" panose="02020603050405020304" pitchFamily="18" charset="0"/>
                <a:cs typeface="Times New Roman" panose="02020603050405020304" pitchFamily="18" charset="0"/>
              </a:rPr>
              <a:t>:</a:t>
            </a:r>
            <a:r>
              <a:rPr lang="en-US" b="0" i="0" dirty="0">
                <a:solidFill>
                  <a:srgbClr val="475262"/>
                </a:solidFill>
                <a:effectLst/>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Internet of Everything (IoE) as bringing together people, process, data, and things to make networked connections more relevant and valuable than ever before-turning information into actions that create new capabilities, richer experiences, and unprecedented economic opportunity for businesses, individuals, and countries.</a:t>
            </a:r>
            <a:endParaRPr lang="en-US" dirty="0"/>
          </a:p>
          <a:p>
            <a:pPr algn="just"/>
            <a:r>
              <a:rPr lang="en-US" sz="2000" b="1" dirty="0">
                <a:latin typeface="Times New Roman" panose="02020603050405020304" pitchFamily="18" charset="0"/>
                <a:cs typeface="Times New Roman" panose="02020603050405020304" pitchFamily="18" charset="0"/>
              </a:rPr>
              <a:t>Introduction to domain : </a:t>
            </a:r>
            <a:r>
              <a:rPr lang="en-US" sz="1800" b="0" i="0" dirty="0">
                <a:effectLst/>
                <a:latin typeface="Times New Roman" panose="02020603050405020304" pitchFamily="18" charset="0"/>
                <a:cs typeface="Times New Roman" panose="02020603050405020304" pitchFamily="18" charset="0"/>
              </a:rPr>
              <a:t>You must have your traditional energy meters at home that generates bill every month, too boring. We can make our own smart energy meter that generates bill every minute which we can see on your smart phone or laptop.</a:t>
            </a:r>
          </a:p>
          <a:p>
            <a:pPr algn="just"/>
            <a:r>
              <a:rPr lang="en-US" sz="2000" b="1" dirty="0">
                <a:latin typeface="Times New Roman" panose="02020603050405020304" pitchFamily="18" charset="0"/>
                <a:cs typeface="Times New Roman" panose="02020603050405020304" pitchFamily="18" charset="0"/>
              </a:rPr>
              <a:t>Introduction to problem : </a:t>
            </a:r>
            <a:r>
              <a:rPr lang="en-US" sz="2000" dirty="0">
                <a:latin typeface="Times New Roman" panose="02020603050405020304" pitchFamily="18" charset="0"/>
                <a:cs typeface="Times New Roman" panose="02020603050405020304" pitchFamily="18" charset="0"/>
              </a:rPr>
              <a:t>Checking the number of units consumed on our electricity meter every time is very difficult as it can be located at uneasy places. Smart Home Electricity forecast is useful in this situation.</a:t>
            </a:r>
            <a:endParaRPr lang="en-US" sz="18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Proposed solution : </a:t>
            </a:r>
            <a:r>
              <a:rPr lang="en-US" sz="1800" dirty="0">
                <a:latin typeface="Times New Roman" panose="02020603050405020304" pitchFamily="18" charset="0"/>
                <a:cs typeface="Times New Roman" panose="02020603050405020304" pitchFamily="18" charset="0"/>
              </a:rPr>
              <a:t>Smart Home Electricity forecast systems cover a range of products that use a combination of technologies to identify how much energy is been consumed by every electric product. This is useful to calculate the actual amount of electricity bill that we receive every month.</a:t>
            </a: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6C4AF39C-7957-4E25-ADFA-9C5070C6C9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047CF71-E553-4D72-835C-B70989B6A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082754E-C5E8-4CE7-96BC-DB477C13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970514-ABA7-4F4C-AECA-C07FBE14341A}"/>
              </a:ext>
            </a:extLst>
          </p:cNvPr>
          <p:cNvSpPr>
            <a:spLocks noGrp="1"/>
          </p:cNvSpPr>
          <p:nvPr>
            <p:ph type="title"/>
          </p:nvPr>
        </p:nvSpPr>
        <p:spPr>
          <a:xfrm>
            <a:off x="533400" y="556900"/>
            <a:ext cx="8229600" cy="1143000"/>
          </a:xfrm>
        </p:spPr>
        <p:txBody>
          <a:bodyPr/>
          <a:lstStyle/>
          <a:p>
            <a:r>
              <a:rPr lang="en-US" b="1" dirty="0">
                <a:solidFill>
                  <a:schemeClr val="bg1"/>
                </a:solidFill>
                <a:latin typeface="Times New Roman" panose="02020603050405020304" pitchFamily="18" charset="0"/>
                <a:cs typeface="Times New Roman" panose="02020603050405020304" pitchFamily="18" charset="0"/>
              </a:rPr>
              <a:t>Introduction</a:t>
            </a:r>
          </a:p>
        </p:txBody>
      </p:sp>
      <p:cxnSp>
        <p:nvCxnSpPr>
          <p:cNvPr id="7" name="Straight Connector 6">
            <a:extLst>
              <a:ext uri="{FF2B5EF4-FFF2-40B4-BE49-F238E27FC236}">
                <a16:creationId xmlns:a16="http://schemas.microsoft.com/office/drawing/2014/main" id="{3757B5F3-D087-4E43-8F01-BB878DA4E9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858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3522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70514-ABA7-4F4C-AECA-C07FBE14341A}"/>
              </a:ext>
            </a:extLst>
          </p:cNvPr>
          <p:cNvSpPr>
            <a:spLocks noGrp="1"/>
          </p:cNvSpPr>
          <p:nvPr>
            <p:ph type="title"/>
          </p:nvPr>
        </p:nvSpPr>
        <p:spPr>
          <a:xfrm>
            <a:off x="526008" y="710273"/>
            <a:ext cx="3709212" cy="2813320"/>
          </a:xfrm>
        </p:spPr>
        <p:txBody>
          <a:bodyPr>
            <a:normAutofit/>
          </a:bodyPr>
          <a:lstStyle/>
          <a:p>
            <a:br>
              <a:rPr lang="en-IN"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Problem Statement</a:t>
            </a:r>
            <a:br>
              <a:rPr lang="en-IN"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7363" cy="385466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6639" y="73152"/>
            <a:ext cx="884223" cy="232963"/>
            <a:chOff x="7763256" y="73152"/>
            <a:chExt cx="1178966" cy="232963"/>
          </a:xfrm>
          <a:solidFill>
            <a:srgbClr val="FFC000"/>
          </a:solidFill>
        </p:grpSpPr>
        <p:sp>
          <p:nvSpPr>
            <p:cNvPr id="17"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AA96B40-1012-4A9D-B24C-334416054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263" y="631487"/>
            <a:ext cx="2827993" cy="2827993"/>
          </a:xfrm>
          <a:prstGeom prst="rect">
            <a:avLst/>
          </a:prstGeom>
        </p:spPr>
      </p:pic>
      <p:sp>
        <p:nvSpPr>
          <p:cNvPr id="3" name="Content Placeholder 2">
            <a:extLst>
              <a:ext uri="{FF2B5EF4-FFF2-40B4-BE49-F238E27FC236}">
                <a16:creationId xmlns:a16="http://schemas.microsoft.com/office/drawing/2014/main" id="{3EEBAE87-CAE3-4D07-AD10-1FC5749F14D2}"/>
              </a:ext>
            </a:extLst>
          </p:cNvPr>
          <p:cNvSpPr>
            <a:spLocks noGrp="1"/>
          </p:cNvSpPr>
          <p:nvPr>
            <p:ph idx="1"/>
          </p:nvPr>
        </p:nvSpPr>
        <p:spPr>
          <a:xfrm>
            <a:off x="653344" y="3620098"/>
            <a:ext cx="8088893" cy="2196771"/>
          </a:xfrm>
        </p:spPr>
        <p:txBody>
          <a:bodyPr anchor="ctr">
            <a:normAutofit/>
          </a:bodyPr>
          <a:lstStyle/>
          <a:p>
            <a:pPr marL="0" indent="0" algn="just">
              <a:buNone/>
            </a:pPr>
            <a:r>
              <a:rPr lang="en-US" sz="2000" dirty="0">
                <a:latin typeface="Times New Roman" panose="02020603050405020304" pitchFamily="18" charset="0"/>
                <a:cs typeface="Times New Roman" panose="02020603050405020304" pitchFamily="18" charset="0"/>
              </a:rPr>
              <a:t>This project aims to build a Home Electricity forecast system using various sensors, which will be efficient for people to know their monthly consumption of every electric appliance that they use and calculate the estimated bill amount. </a:t>
            </a:r>
          </a:p>
          <a:p>
            <a:pPr marL="0" indent="0">
              <a:buNone/>
            </a:pPr>
            <a:endParaRPr lang="en-US" sz="1700" dirty="0">
              <a:latin typeface="Times New Roman" panose="02020603050405020304" pitchFamily="18" charset="0"/>
              <a:cs typeface="Times New Roman" panose="02020603050405020304" pitchFamily="18" charset="0"/>
            </a:endParaRPr>
          </a:p>
        </p:txBody>
      </p:sp>
      <p:sp>
        <p:nvSpPr>
          <p:cNvPr id="38" name="Rectangle 37" hidden="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9143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89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70514-ABA7-4F4C-AECA-C07FBE14341A}"/>
              </a:ext>
            </a:extLst>
          </p:cNvPr>
          <p:cNvSpPr>
            <a:spLocks noGrp="1"/>
          </p:cNvSpPr>
          <p:nvPr>
            <p:ph type="title"/>
          </p:nvPr>
        </p:nvSpPr>
        <p:spPr>
          <a:xfrm>
            <a:off x="394554" y="489439"/>
            <a:ext cx="8354891" cy="930447"/>
          </a:xfrm>
        </p:spPr>
        <p:txBody>
          <a:bodyPr vert="horz" lIns="91440" tIns="45720" rIns="91440" bIns="45720" rtlCol="0" anchor="b">
            <a:noAutofit/>
          </a:bodyPr>
          <a:lstStyle/>
          <a:p>
            <a:pPr>
              <a:lnSpc>
                <a:spcPct val="90000"/>
              </a:lnSpc>
            </a:pPr>
            <a:br>
              <a:rPr lang="en-US" sz="4700" kern="1200" dirty="0">
                <a:solidFill>
                  <a:schemeClr val="bg1"/>
                </a:solidFill>
                <a:latin typeface="+mj-lt"/>
                <a:ea typeface="+mj-ea"/>
                <a:cs typeface="+mj-cs"/>
              </a:rPr>
            </a:br>
            <a:r>
              <a:rPr lang="en-US" sz="4700" b="1" kern="1200" dirty="0">
                <a:solidFill>
                  <a:schemeClr val="bg1"/>
                </a:solidFill>
                <a:latin typeface="+mj-lt"/>
                <a:ea typeface="+mj-ea"/>
                <a:cs typeface="+mj-cs"/>
              </a:rPr>
              <a:t>Literature Survey</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E671A357-927D-4845-A301-858E4D7CB934}"/>
              </a:ext>
            </a:extLst>
          </p:cNvPr>
          <p:cNvGraphicFramePr>
            <a:graphicFrameLocks noGrp="1"/>
          </p:cNvGraphicFramePr>
          <p:nvPr>
            <p:ph idx="1"/>
            <p:extLst>
              <p:ext uri="{D42A27DB-BD31-4B8C-83A1-F6EECF244321}">
                <p14:modId xmlns:p14="http://schemas.microsoft.com/office/powerpoint/2010/main" val="2684386934"/>
              </p:ext>
            </p:extLst>
          </p:nvPr>
        </p:nvGraphicFramePr>
        <p:xfrm>
          <a:off x="240030" y="2740101"/>
          <a:ext cx="8622617" cy="3372522"/>
        </p:xfrm>
        <a:graphic>
          <a:graphicData uri="http://schemas.openxmlformats.org/drawingml/2006/table">
            <a:tbl>
              <a:tblPr firstRow="1" bandRow="1">
                <a:noFill/>
                <a:tableStyleId>{5940675A-B579-460E-94D1-54222C63F5DA}</a:tableStyleId>
              </a:tblPr>
              <a:tblGrid>
                <a:gridCol w="1056944">
                  <a:extLst>
                    <a:ext uri="{9D8B030D-6E8A-4147-A177-3AD203B41FA5}">
                      <a16:colId xmlns:a16="http://schemas.microsoft.com/office/drawing/2014/main" val="2345029720"/>
                    </a:ext>
                  </a:extLst>
                </a:gridCol>
                <a:gridCol w="4653622">
                  <a:extLst>
                    <a:ext uri="{9D8B030D-6E8A-4147-A177-3AD203B41FA5}">
                      <a16:colId xmlns:a16="http://schemas.microsoft.com/office/drawing/2014/main" val="478461407"/>
                    </a:ext>
                  </a:extLst>
                </a:gridCol>
                <a:gridCol w="2912051">
                  <a:extLst>
                    <a:ext uri="{9D8B030D-6E8A-4147-A177-3AD203B41FA5}">
                      <a16:colId xmlns:a16="http://schemas.microsoft.com/office/drawing/2014/main" val="2383555766"/>
                    </a:ext>
                  </a:extLst>
                </a:gridCol>
              </a:tblGrid>
              <a:tr h="303218">
                <a:tc>
                  <a:txBody>
                    <a:bodyPr/>
                    <a:lstStyle/>
                    <a:p>
                      <a:pPr algn="ctr"/>
                      <a:endParaRPr lang="en-US" sz="1000" b="1" i="1">
                        <a:solidFill>
                          <a:schemeClr val="tx1">
                            <a:lumMod val="75000"/>
                            <a:lumOff val="25000"/>
                          </a:schemeClr>
                        </a:solidFill>
                        <a:latin typeface="Times New Roman" panose="02020603050405020304" pitchFamily="18" charset="0"/>
                        <a:cs typeface="Times New Roman" panose="02020603050405020304" pitchFamily="18" charset="0"/>
                      </a:endParaRP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dirty="0">
                          <a:solidFill>
                            <a:schemeClr val="tx1">
                              <a:lumMod val="75000"/>
                              <a:lumOff val="25000"/>
                            </a:schemeClr>
                          </a:solidFill>
                          <a:latin typeface="Times New Roman" panose="02020603050405020304" pitchFamily="18" charset="0"/>
                          <a:cs typeface="Times New Roman" panose="02020603050405020304" pitchFamily="18" charset="0"/>
                        </a:rPr>
                        <a:t>Summary</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a:solidFill>
                            <a:schemeClr val="tx1">
                              <a:lumMod val="75000"/>
                              <a:lumOff val="25000"/>
                            </a:schemeClr>
                          </a:solidFill>
                          <a:latin typeface="Times New Roman" panose="02020603050405020304" pitchFamily="18" charset="0"/>
                          <a:cs typeface="Times New Roman" panose="02020603050405020304" pitchFamily="18" charset="0"/>
                        </a:rPr>
                        <a:t>Gaps Identified</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528254"/>
                  </a:ext>
                </a:extLst>
              </a:tr>
              <a:tr h="767326">
                <a:tc>
                  <a:txBody>
                    <a:bodyPr/>
                    <a:lstStyle/>
                    <a:p>
                      <a:pPr algn="ctr"/>
                      <a:r>
                        <a:rPr lang="en-US" sz="1000" b="0" i="1">
                          <a:solidFill>
                            <a:schemeClr val="tx1">
                              <a:lumMod val="75000"/>
                              <a:lumOff val="25000"/>
                            </a:schemeClr>
                          </a:solidFill>
                          <a:effectLst/>
                          <a:latin typeface="Times New Roman" panose="02020603050405020304" pitchFamily="18" charset="0"/>
                          <a:cs typeface="Times New Roman" panose="02020603050405020304" pitchFamily="18" charset="0"/>
                        </a:rPr>
                        <a:t>[1]</a:t>
                      </a:r>
                      <a:endParaRPr lang="en-US" sz="1000" i="1">
                        <a:solidFill>
                          <a:schemeClr val="tx1">
                            <a:lumMod val="75000"/>
                            <a:lumOff val="25000"/>
                          </a:schemeClr>
                        </a:solidFill>
                        <a:latin typeface="Times New Roman" panose="02020603050405020304" pitchFamily="18" charset="0"/>
                        <a:cs typeface="Times New Roman" panose="02020603050405020304" pitchFamily="18" charset="0"/>
                      </a:endParaRP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algn="just"/>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This article applied these concepts to home energy monitoring system and create an application to forecasting the user’s electricity bill. The system has applications programming interface (API) that allow users to create applications upon their requirements.</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DEDC">
                        <a:alpha val="20000"/>
                      </a:srgbClr>
                    </a:solidFill>
                  </a:tcPr>
                </a:tc>
                <a:tc>
                  <a:txBody>
                    <a:bodyPr/>
                    <a:lstStyle/>
                    <a:p>
                      <a:pPr algn="just"/>
                      <a:r>
                        <a:rPr lang="en-US" sz="1000">
                          <a:solidFill>
                            <a:schemeClr val="tx1">
                              <a:lumMod val="75000"/>
                              <a:lumOff val="25000"/>
                            </a:schemeClr>
                          </a:solidFill>
                          <a:latin typeface="Times New Roman" panose="02020603050405020304" pitchFamily="18" charset="0"/>
                          <a:cs typeface="Times New Roman" panose="02020603050405020304" pitchFamily="18" charset="0"/>
                        </a:rPr>
                        <a:t>87% data was available but 13% data was lost due to low signal in Wi-Fi connectivity.</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1335539859"/>
                  </a:ext>
                </a:extLst>
              </a:tr>
              <a:tr h="767326">
                <a:tc>
                  <a:txBody>
                    <a:bodyPr/>
                    <a:lstStyle/>
                    <a:p>
                      <a:pPr algn="ctr"/>
                      <a:r>
                        <a:rPr lang="en-US" sz="1000" i="1">
                          <a:solidFill>
                            <a:schemeClr val="tx1">
                              <a:lumMod val="75000"/>
                              <a:lumOff val="25000"/>
                            </a:schemeClr>
                          </a:solidFill>
                          <a:latin typeface="Times New Roman" panose="02020603050405020304" pitchFamily="18" charset="0"/>
                          <a:cs typeface="Times New Roman" panose="02020603050405020304" pitchFamily="18" charset="0"/>
                        </a:rPr>
                        <a:t>[2]</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000">
                          <a:solidFill>
                            <a:schemeClr val="tx1">
                              <a:lumMod val="75000"/>
                              <a:lumOff val="25000"/>
                            </a:schemeClr>
                          </a:solidFill>
                          <a:latin typeface="Times New Roman" panose="02020603050405020304" pitchFamily="18" charset="0"/>
                          <a:cs typeface="Times New Roman" panose="02020603050405020304" pitchFamily="18" charset="0"/>
                        </a:rPr>
                        <a:t>This model consists of three sub models: user electricity consumption sub model, renewable energies sub model(solar cells and wind turbines) and EVs power consumption and storage sub model. All these sub models together build an accurate model that provides low error predictions for EMSs. </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000">
                          <a:solidFill>
                            <a:schemeClr val="tx1">
                              <a:lumMod val="75000"/>
                              <a:lumOff val="25000"/>
                            </a:schemeClr>
                          </a:solidFill>
                          <a:latin typeface="Times New Roman" panose="02020603050405020304" pitchFamily="18" charset="0"/>
                          <a:cs typeface="Times New Roman" panose="02020603050405020304" pitchFamily="18" charset="0"/>
                        </a:rPr>
                        <a:t>Was not able to produce estimate consumption of ample households.</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5629839"/>
                  </a:ext>
                </a:extLst>
              </a:tr>
              <a:tr h="767326">
                <a:tc>
                  <a:txBody>
                    <a:bodyPr/>
                    <a:lstStyle/>
                    <a:p>
                      <a:pPr algn="ctr"/>
                      <a:r>
                        <a:rPr lang="en-US" sz="1000" b="0" i="1">
                          <a:solidFill>
                            <a:schemeClr val="tx1">
                              <a:lumMod val="75000"/>
                              <a:lumOff val="25000"/>
                            </a:schemeClr>
                          </a:solidFill>
                          <a:effectLst/>
                          <a:latin typeface="Times New Roman" panose="02020603050405020304" pitchFamily="18" charset="0"/>
                          <a:cs typeface="Times New Roman" panose="02020603050405020304" pitchFamily="18" charset="0"/>
                        </a:rPr>
                        <a:t>[3]</a:t>
                      </a:r>
                      <a:endParaRPr lang="en-US" sz="1000" i="1">
                        <a:solidFill>
                          <a:schemeClr val="tx1">
                            <a:lumMod val="75000"/>
                            <a:lumOff val="25000"/>
                          </a:schemeClr>
                        </a:solidFill>
                        <a:latin typeface="Times New Roman" panose="02020603050405020304" pitchFamily="18" charset="0"/>
                        <a:cs typeface="Times New Roman" panose="02020603050405020304" pitchFamily="18" charset="0"/>
                      </a:endParaRP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algn="just"/>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This paper proposes a novel forecast method for individual household electricity loads. Besides using smart meter data together with weather and temporal variables this approach integrates the information contained in typical daily consumption profiles extracted by clustering and classification methods..</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r>
                        <a:rPr lang="en-US" sz="1000">
                          <a:solidFill>
                            <a:schemeClr val="tx1">
                              <a:lumMod val="75000"/>
                              <a:lumOff val="25000"/>
                            </a:schemeClr>
                          </a:solidFill>
                          <a:latin typeface="Times New Roman" panose="02020603050405020304" pitchFamily="18" charset="0"/>
                          <a:cs typeface="Times New Roman" panose="02020603050405020304" pitchFamily="18" charset="0"/>
                        </a:rPr>
                        <a:t>The method still remains practical in terms of data requirements as it mostly utilizes smart meter data. Most energy companies do not own detailed survey information of households. </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2047605935"/>
                  </a:ext>
                </a:extLst>
              </a:tr>
              <a:tr h="767326">
                <a:tc>
                  <a:txBody>
                    <a:bodyPr/>
                    <a:lstStyle/>
                    <a:p>
                      <a:pPr algn="ctr"/>
                      <a:r>
                        <a:rPr lang="en-US" sz="1000" i="1">
                          <a:solidFill>
                            <a:schemeClr val="tx1">
                              <a:lumMod val="75000"/>
                              <a:lumOff val="25000"/>
                            </a:schemeClr>
                          </a:solidFill>
                          <a:latin typeface="Times New Roman" panose="02020603050405020304" pitchFamily="18" charset="0"/>
                          <a:cs typeface="Times New Roman" panose="02020603050405020304" pitchFamily="18" charset="0"/>
                        </a:rPr>
                        <a:t>[4]</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000">
                          <a:solidFill>
                            <a:schemeClr val="tx1">
                              <a:lumMod val="75000"/>
                              <a:lumOff val="25000"/>
                            </a:schemeClr>
                          </a:solidFill>
                          <a:latin typeface="Times New Roman" panose="02020603050405020304" pitchFamily="18" charset="0"/>
                          <a:cs typeface="Times New Roman" panose="02020603050405020304" pitchFamily="18" charset="0"/>
                        </a:rPr>
                        <a:t>The goal of this paper is to benchmark state-of-the-art methods for forecasting electricity demand on the household level across different granularities and time scales in an explorative way, thereby revealing potential shortcomings and ﬁnd promising directions for future research in this area. </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This paper was having a limited data.</a:t>
                      </a:r>
                    </a:p>
                  </a:txBody>
                  <a:tcPr marL="123762" marR="61881" marT="61881" marB="618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553336"/>
                  </a:ext>
                </a:extLst>
              </a:tr>
            </a:tbl>
          </a:graphicData>
        </a:graphic>
      </p:graphicFrame>
    </p:spTree>
    <p:extLst>
      <p:ext uri="{BB962C8B-B14F-4D97-AF65-F5344CB8AC3E}">
        <p14:creationId xmlns:p14="http://schemas.microsoft.com/office/powerpoint/2010/main" val="1821514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70514-ABA7-4F4C-AECA-C07FBE14341A}"/>
              </a:ext>
            </a:extLst>
          </p:cNvPr>
          <p:cNvSpPr>
            <a:spLocks noGrp="1"/>
          </p:cNvSpPr>
          <p:nvPr>
            <p:ph type="title"/>
          </p:nvPr>
        </p:nvSpPr>
        <p:spPr>
          <a:xfrm>
            <a:off x="393363" y="1222329"/>
            <a:ext cx="8354891" cy="930447"/>
          </a:xfrm>
        </p:spPr>
        <p:txBody>
          <a:bodyPr vert="horz" lIns="91440" tIns="45720" rIns="91440" bIns="45720" rtlCol="0" anchor="b">
            <a:noAutofit/>
          </a:bodyPr>
          <a:lstStyle/>
          <a:p>
            <a:pPr>
              <a:lnSpc>
                <a:spcPct val="90000"/>
              </a:lnSpc>
            </a:pPr>
            <a:br>
              <a:rPr lang="en-US" sz="4700" kern="1200" dirty="0">
                <a:solidFill>
                  <a:schemeClr val="bg1"/>
                </a:solidFill>
                <a:latin typeface="+mj-lt"/>
                <a:ea typeface="+mj-ea"/>
                <a:cs typeface="+mj-cs"/>
              </a:rPr>
            </a:br>
            <a:r>
              <a:rPr lang="en-US" sz="4700" b="1" kern="1200" dirty="0">
                <a:solidFill>
                  <a:schemeClr val="bg1"/>
                </a:solidFill>
                <a:latin typeface="+mj-lt"/>
                <a:ea typeface="+mj-ea"/>
                <a:cs typeface="+mj-cs"/>
              </a:rPr>
              <a:t>Circuit Diagram</a:t>
            </a:r>
            <a:br>
              <a:rPr lang="en-US" sz="4700" kern="1200" dirty="0">
                <a:solidFill>
                  <a:schemeClr val="bg1"/>
                </a:solidFill>
                <a:latin typeface="+mj-lt"/>
                <a:ea typeface="+mj-ea"/>
                <a:cs typeface="+mj-cs"/>
              </a:rPr>
            </a:br>
            <a:endParaRPr lang="en-US" sz="4700" b="1" kern="1200" dirty="0">
              <a:solidFill>
                <a:schemeClr val="bg1"/>
              </a:solidFill>
              <a:latin typeface="+mj-lt"/>
              <a:ea typeface="+mj-ea"/>
              <a:cs typeface="+mj-cs"/>
            </a:endParaRP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947F3441-5BB4-4D22-B097-99636B06BB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667"/>
          <a:stretch/>
        </p:blipFill>
        <p:spPr bwMode="auto">
          <a:xfrm>
            <a:off x="228600" y="2421662"/>
            <a:ext cx="6064539" cy="39976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11B451F-61AB-49F9-A31F-2AD72702CB3A}"/>
              </a:ext>
            </a:extLst>
          </p:cNvPr>
          <p:cNvSpPr txBox="1"/>
          <p:nvPr/>
        </p:nvSpPr>
        <p:spPr>
          <a:xfrm>
            <a:off x="2030706" y="6400220"/>
            <a:ext cx="302518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2. System Circuit Diagram</a:t>
            </a:r>
          </a:p>
        </p:txBody>
      </p:sp>
      <p:sp>
        <p:nvSpPr>
          <p:cNvPr id="3" name="TextBox 2">
            <a:extLst>
              <a:ext uri="{FF2B5EF4-FFF2-40B4-BE49-F238E27FC236}">
                <a16:creationId xmlns:a16="http://schemas.microsoft.com/office/drawing/2014/main" id="{B8032112-20AB-4481-AECB-F53CD26575FA}"/>
              </a:ext>
            </a:extLst>
          </p:cNvPr>
          <p:cNvSpPr txBox="1"/>
          <p:nvPr/>
        </p:nvSpPr>
        <p:spPr>
          <a:xfrm>
            <a:off x="5975367" y="2382423"/>
            <a:ext cx="3179075"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220 * Current(CTSensor) *5.36 </a:t>
            </a:r>
          </a:p>
          <a:p>
            <a:r>
              <a:rPr lang="en-US" dirty="0">
                <a:latin typeface="Times New Roman" panose="02020603050405020304" pitchFamily="18" charset="0"/>
                <a:cs typeface="Times New Roman" panose="02020603050405020304" pitchFamily="18" charset="0"/>
              </a:rPr>
              <a:t>	    60000</a:t>
            </a:r>
          </a:p>
        </p:txBody>
      </p:sp>
      <p:cxnSp>
        <p:nvCxnSpPr>
          <p:cNvPr id="6" name="Straight Connector 5">
            <a:extLst>
              <a:ext uri="{FF2B5EF4-FFF2-40B4-BE49-F238E27FC236}">
                <a16:creationId xmlns:a16="http://schemas.microsoft.com/office/drawing/2014/main" id="{37A4A840-F658-459F-B4DF-18A1BE8FBBE4}"/>
              </a:ext>
            </a:extLst>
          </p:cNvPr>
          <p:cNvCxnSpPr>
            <a:cxnSpLocks/>
            <a:stCxn id="3" idx="1"/>
          </p:cNvCxnSpPr>
          <p:nvPr/>
        </p:nvCxnSpPr>
        <p:spPr>
          <a:xfrm flipV="1">
            <a:off x="5975367" y="2705588"/>
            <a:ext cx="3092433" cy="1"/>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134A7DB-326E-4FBE-B7E4-AB4EAF4C8702}"/>
              </a:ext>
            </a:extLst>
          </p:cNvPr>
          <p:cNvSpPr txBox="1"/>
          <p:nvPr/>
        </p:nvSpPr>
        <p:spPr>
          <a:xfrm>
            <a:off x="7257140" y="3232018"/>
            <a:ext cx="1580882" cy="523220"/>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Rs.5.36/unit(1kWt)</a:t>
            </a:r>
          </a:p>
          <a:p>
            <a:r>
              <a:rPr lang="en-US" sz="1400" dirty="0">
                <a:solidFill>
                  <a:srgbClr val="FF0000"/>
                </a:solidFill>
                <a:latin typeface="Times New Roman" panose="02020603050405020304" pitchFamily="18" charset="0"/>
                <a:cs typeface="Times New Roman" panose="02020603050405020304" pitchFamily="18" charset="0"/>
              </a:rPr>
              <a:t>220 Volts</a:t>
            </a:r>
          </a:p>
        </p:txBody>
      </p:sp>
      <p:sp>
        <p:nvSpPr>
          <p:cNvPr id="7" name="Right Brace 6">
            <a:extLst>
              <a:ext uri="{FF2B5EF4-FFF2-40B4-BE49-F238E27FC236}">
                <a16:creationId xmlns:a16="http://schemas.microsoft.com/office/drawing/2014/main" id="{3691E378-7437-4DD2-9C7D-AF97AF90DA3A}"/>
              </a:ext>
            </a:extLst>
          </p:cNvPr>
          <p:cNvSpPr/>
          <p:nvPr/>
        </p:nvSpPr>
        <p:spPr>
          <a:xfrm rot="5400000">
            <a:off x="7176954" y="3013417"/>
            <a:ext cx="762000" cy="2393661"/>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8" name="Picture 17" descr="A picture containing background pattern&#10;&#10;Description automatically generated">
            <a:extLst>
              <a:ext uri="{FF2B5EF4-FFF2-40B4-BE49-F238E27FC236}">
                <a16:creationId xmlns:a16="http://schemas.microsoft.com/office/drawing/2014/main" id="{F49E67EF-7BBE-49EF-9D4A-383663129D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3363" y="4941468"/>
            <a:ext cx="385329" cy="566819"/>
          </a:xfrm>
          <a:prstGeom prst="rect">
            <a:avLst/>
          </a:prstGeom>
        </p:spPr>
      </p:pic>
      <p:pic>
        <p:nvPicPr>
          <p:cNvPr id="20" name="Picture 19">
            <a:extLst>
              <a:ext uri="{FF2B5EF4-FFF2-40B4-BE49-F238E27FC236}">
                <a16:creationId xmlns:a16="http://schemas.microsoft.com/office/drawing/2014/main" id="{73BEF864-9C17-4F83-87E9-C3BA450866D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363" t="15717" r="15033" b="20386"/>
          <a:stretch/>
        </p:blipFill>
        <p:spPr>
          <a:xfrm>
            <a:off x="7070869" y="4665257"/>
            <a:ext cx="1219201" cy="1119243"/>
          </a:xfrm>
          <a:prstGeom prst="rect">
            <a:avLst/>
          </a:prstGeom>
        </p:spPr>
      </p:pic>
    </p:spTree>
    <p:extLst>
      <p:ext uri="{BB962C8B-B14F-4D97-AF65-F5344CB8AC3E}">
        <p14:creationId xmlns:p14="http://schemas.microsoft.com/office/powerpoint/2010/main" val="115137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70514-ABA7-4F4C-AECA-C07FBE14341A}"/>
              </a:ext>
            </a:extLst>
          </p:cNvPr>
          <p:cNvSpPr>
            <a:spLocks noGrp="1"/>
          </p:cNvSpPr>
          <p:nvPr>
            <p:ph type="title"/>
          </p:nvPr>
        </p:nvSpPr>
        <p:spPr>
          <a:xfrm>
            <a:off x="394554" y="489439"/>
            <a:ext cx="8354891" cy="930447"/>
          </a:xfrm>
        </p:spPr>
        <p:txBody>
          <a:bodyPr vert="horz" lIns="91440" tIns="45720" rIns="91440" bIns="45720" rtlCol="0" anchor="b">
            <a:noAutofit/>
          </a:bodyPr>
          <a:lstStyle/>
          <a:p>
            <a:pPr>
              <a:lnSpc>
                <a:spcPct val="90000"/>
              </a:lnSpc>
            </a:pPr>
            <a:br>
              <a:rPr lang="en-US" sz="4700" kern="1200" dirty="0">
                <a:solidFill>
                  <a:schemeClr val="bg1"/>
                </a:solidFill>
                <a:latin typeface="+mj-lt"/>
                <a:ea typeface="+mj-ea"/>
                <a:cs typeface="+mj-cs"/>
              </a:rPr>
            </a:br>
            <a:r>
              <a:rPr lang="en-US" sz="4700" b="1" kern="1200" dirty="0">
                <a:solidFill>
                  <a:schemeClr val="bg1"/>
                </a:solidFill>
                <a:latin typeface="+mj-lt"/>
                <a:ea typeface="+mj-ea"/>
                <a:cs typeface="+mj-cs"/>
              </a:rPr>
              <a:t>System Design</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10;&#10;Description automatically generated">
            <a:extLst>
              <a:ext uri="{FF2B5EF4-FFF2-40B4-BE49-F238E27FC236}">
                <a16:creationId xmlns:a16="http://schemas.microsoft.com/office/drawing/2014/main" id="{54814C2B-D0C2-4021-B0B4-E552C66DC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476" y="2895600"/>
            <a:ext cx="6305048" cy="3244345"/>
          </a:xfrm>
          <a:prstGeom prst="rect">
            <a:avLst/>
          </a:prstGeom>
        </p:spPr>
      </p:pic>
      <p:sp>
        <p:nvSpPr>
          <p:cNvPr id="5" name="TextBox 4">
            <a:extLst>
              <a:ext uri="{FF2B5EF4-FFF2-40B4-BE49-F238E27FC236}">
                <a16:creationId xmlns:a16="http://schemas.microsoft.com/office/drawing/2014/main" id="{CF420E78-1C7E-4A57-9902-9EBE6C113FE9}"/>
              </a:ext>
            </a:extLst>
          </p:cNvPr>
          <p:cNvSpPr txBox="1"/>
          <p:nvPr/>
        </p:nvSpPr>
        <p:spPr>
          <a:xfrm>
            <a:off x="3103099" y="6304738"/>
            <a:ext cx="293541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1. System Block Diagram</a:t>
            </a:r>
          </a:p>
        </p:txBody>
      </p:sp>
    </p:spTree>
    <p:extLst>
      <p:ext uri="{BB962C8B-B14F-4D97-AF65-F5344CB8AC3E}">
        <p14:creationId xmlns:p14="http://schemas.microsoft.com/office/powerpoint/2010/main" val="293829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70514-ABA7-4F4C-AECA-C07FBE14341A}"/>
              </a:ext>
            </a:extLst>
          </p:cNvPr>
          <p:cNvSpPr>
            <a:spLocks noGrp="1"/>
          </p:cNvSpPr>
          <p:nvPr>
            <p:ph type="title"/>
          </p:nvPr>
        </p:nvSpPr>
        <p:spPr>
          <a:xfrm>
            <a:off x="533400" y="1157886"/>
            <a:ext cx="8354891" cy="930447"/>
          </a:xfrm>
        </p:spPr>
        <p:txBody>
          <a:bodyPr vert="horz" lIns="91440" tIns="45720" rIns="91440" bIns="45720" rtlCol="0" anchor="b">
            <a:noAutofit/>
          </a:bodyPr>
          <a:lstStyle/>
          <a:p>
            <a:pPr>
              <a:lnSpc>
                <a:spcPct val="90000"/>
              </a:lnSpc>
            </a:pPr>
            <a:br>
              <a:rPr lang="en-US" b="1" dirty="0">
                <a:solidFill>
                  <a:schemeClr val="bg1"/>
                </a:solidFill>
              </a:rPr>
            </a:br>
            <a:br>
              <a:rPr lang="en-US" b="1" dirty="0">
                <a:solidFill>
                  <a:schemeClr val="bg1"/>
                </a:solidFill>
              </a:rPr>
            </a:br>
            <a:r>
              <a:rPr lang="en-US" b="1" dirty="0">
                <a:solidFill>
                  <a:schemeClr val="bg1"/>
                </a:solidFill>
              </a:rPr>
              <a:t>System Requirements</a:t>
            </a:r>
            <a:br>
              <a:rPr lang="en-US" b="1" dirty="0">
                <a:solidFill>
                  <a:schemeClr val="bg1"/>
                </a:solidFill>
              </a:rPr>
            </a:br>
            <a:endParaRPr lang="en-US" b="1" dirty="0">
              <a:solidFill>
                <a:schemeClr val="bg1"/>
              </a:solidFill>
            </a:endParaRP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E9AF443C-4D5E-4AD2-A085-4C27539439DA}"/>
              </a:ext>
            </a:extLst>
          </p:cNvPr>
          <p:cNvGraphicFramePr>
            <a:graphicFrameLocks noGrp="1"/>
          </p:cNvGraphicFramePr>
          <p:nvPr>
            <p:extLst>
              <p:ext uri="{D42A27DB-BD31-4B8C-83A1-F6EECF244321}">
                <p14:modId xmlns:p14="http://schemas.microsoft.com/office/powerpoint/2010/main" val="1905468970"/>
              </p:ext>
            </p:extLst>
          </p:nvPr>
        </p:nvGraphicFramePr>
        <p:xfrm>
          <a:off x="730067" y="2427541"/>
          <a:ext cx="7642542" cy="3997638"/>
        </p:xfrm>
        <a:graphic>
          <a:graphicData uri="http://schemas.openxmlformats.org/drawingml/2006/table">
            <a:tbl>
              <a:tblPr firstRow="1" bandRow="1">
                <a:solidFill>
                  <a:schemeClr val="bg1">
                    <a:lumMod val="95000"/>
                  </a:schemeClr>
                </a:solidFill>
                <a:tableStyleId>{5C22544A-7EE6-4342-B048-85BDC9FD1C3A}</a:tableStyleId>
              </a:tblPr>
              <a:tblGrid>
                <a:gridCol w="2729479">
                  <a:extLst>
                    <a:ext uri="{9D8B030D-6E8A-4147-A177-3AD203B41FA5}">
                      <a16:colId xmlns:a16="http://schemas.microsoft.com/office/drawing/2014/main" val="4076269327"/>
                    </a:ext>
                  </a:extLst>
                </a:gridCol>
                <a:gridCol w="2225576">
                  <a:extLst>
                    <a:ext uri="{9D8B030D-6E8A-4147-A177-3AD203B41FA5}">
                      <a16:colId xmlns:a16="http://schemas.microsoft.com/office/drawing/2014/main" val="2012396314"/>
                    </a:ext>
                  </a:extLst>
                </a:gridCol>
                <a:gridCol w="2687487">
                  <a:extLst>
                    <a:ext uri="{9D8B030D-6E8A-4147-A177-3AD203B41FA5}">
                      <a16:colId xmlns:a16="http://schemas.microsoft.com/office/drawing/2014/main" val="1673917608"/>
                    </a:ext>
                  </a:extLst>
                </a:gridCol>
              </a:tblGrid>
              <a:tr h="460233">
                <a:tc>
                  <a:txBody>
                    <a:bodyPr/>
                    <a:lstStyle/>
                    <a:p>
                      <a:pPr algn="ctr"/>
                      <a:r>
                        <a:rPr lang="en-US" sz="1800" b="0" cap="none" spc="0">
                          <a:solidFill>
                            <a:schemeClr val="bg1"/>
                          </a:solidFill>
                        </a:rPr>
                        <a:t>Hardware / Software</a:t>
                      </a:r>
                    </a:p>
                  </a:txBody>
                  <a:tcPr marL="100781" marR="100781" marT="100781" marB="503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800" b="0" cap="none" spc="0">
                          <a:solidFill>
                            <a:schemeClr val="bg1"/>
                          </a:solidFill>
                        </a:rPr>
                        <a:t>No. Required</a:t>
                      </a:r>
                    </a:p>
                  </a:txBody>
                  <a:tcPr marL="100781" marR="100781" marT="100781" marB="503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800" b="0" cap="none" spc="0">
                          <a:solidFill>
                            <a:schemeClr val="bg1"/>
                          </a:solidFill>
                        </a:rPr>
                        <a:t>Cost of per Component</a:t>
                      </a:r>
                    </a:p>
                  </a:txBody>
                  <a:tcPr marL="100781" marR="100781" marT="100781" marB="503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45454165"/>
                  </a:ext>
                </a:extLst>
              </a:tr>
              <a:tr h="393045">
                <a:tc>
                  <a:txBody>
                    <a:bodyPr/>
                    <a:lstStyle/>
                    <a:p>
                      <a:pPr algn="ctr"/>
                      <a:r>
                        <a:rPr lang="en-US" sz="1300" b="0" i="0" kern="1200" cap="none" spc="0" dirty="0">
                          <a:solidFill>
                            <a:schemeClr val="tx1"/>
                          </a:solidFill>
                          <a:effectLst/>
                          <a:latin typeface="Times New Roman" panose="02020603050405020304" pitchFamily="18" charset="0"/>
                          <a:ea typeface="+mn-ea"/>
                          <a:cs typeface="Times New Roman" panose="02020603050405020304" pitchFamily="18" charset="0"/>
                        </a:rPr>
                        <a:t>Node MCU</a:t>
                      </a:r>
                      <a:endParaRPr lang="en-US" sz="1300" cap="none" spc="0" dirty="0">
                        <a:solidFill>
                          <a:schemeClr val="tx1"/>
                        </a:solidFill>
                        <a:latin typeface="Times New Roman" panose="02020603050405020304" pitchFamily="18" charset="0"/>
                        <a:cs typeface="Times New Roman" panose="02020603050405020304" pitchFamily="18" charset="0"/>
                      </a:endParaRP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300" cap="none" spc="0">
                          <a:solidFill>
                            <a:schemeClr val="tx1"/>
                          </a:solidFill>
                          <a:latin typeface="Times New Roman" panose="02020603050405020304" pitchFamily="18" charset="0"/>
                          <a:cs typeface="Times New Roman" panose="02020603050405020304" pitchFamily="18" charset="0"/>
                        </a:rPr>
                        <a:t>1</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300" cap="none" spc="0">
                          <a:solidFill>
                            <a:schemeClr val="tx1"/>
                          </a:solidFill>
                        </a:rPr>
                        <a:t>200/- Rs.</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74096761"/>
                  </a:ext>
                </a:extLst>
              </a:tr>
              <a:tr h="393045">
                <a:tc>
                  <a:txBody>
                    <a:bodyPr/>
                    <a:lstStyle/>
                    <a:p>
                      <a:pPr algn="ctr"/>
                      <a:r>
                        <a:rPr lang="en-US" sz="1300" cap="none" spc="0">
                          <a:solidFill>
                            <a:schemeClr val="tx1"/>
                          </a:solidFill>
                          <a:latin typeface="Times New Roman" panose="02020603050405020304" pitchFamily="18" charset="0"/>
                          <a:cs typeface="Times New Roman" panose="02020603050405020304" pitchFamily="18" charset="0"/>
                        </a:rPr>
                        <a:t>CT Sensor</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300" cap="none" spc="0">
                          <a:solidFill>
                            <a:schemeClr val="tx1"/>
                          </a:solidFill>
                          <a:latin typeface="Times New Roman" panose="02020603050405020304" pitchFamily="18" charset="0"/>
                          <a:cs typeface="Times New Roman" panose="02020603050405020304" pitchFamily="18" charset="0"/>
                        </a:rPr>
                        <a:t>1</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300" cap="none" spc="0">
                          <a:solidFill>
                            <a:schemeClr val="tx1"/>
                          </a:solidFill>
                        </a:rPr>
                        <a:t>600/- Rs.</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51967246"/>
                  </a:ext>
                </a:extLst>
              </a:tr>
              <a:tr h="393045">
                <a:tc>
                  <a:txBody>
                    <a:bodyPr/>
                    <a:lstStyle/>
                    <a:p>
                      <a:pPr algn="ctr"/>
                      <a:r>
                        <a:rPr lang="en-US" sz="1300" b="0" i="0" kern="1200" cap="none" spc="0" dirty="0">
                          <a:solidFill>
                            <a:schemeClr val="tx1"/>
                          </a:solidFill>
                          <a:effectLst/>
                          <a:latin typeface="Times New Roman" panose="02020603050405020304" pitchFamily="18" charset="0"/>
                          <a:ea typeface="+mn-ea"/>
                          <a:cs typeface="Times New Roman" panose="02020603050405020304" pitchFamily="18" charset="0"/>
                        </a:rPr>
                        <a:t>On / Off Switch</a:t>
                      </a:r>
                      <a:endParaRPr lang="en-US" sz="1300" cap="none" spc="0" dirty="0">
                        <a:solidFill>
                          <a:schemeClr val="tx1"/>
                        </a:solidFill>
                        <a:latin typeface="Times New Roman" panose="02020603050405020304" pitchFamily="18" charset="0"/>
                        <a:cs typeface="Times New Roman" panose="02020603050405020304" pitchFamily="18" charset="0"/>
                      </a:endParaRP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300" cap="none" spc="0" dirty="0">
                          <a:solidFill>
                            <a:schemeClr val="tx1"/>
                          </a:solidFill>
                          <a:latin typeface="Times New Roman" panose="02020603050405020304" pitchFamily="18" charset="0"/>
                          <a:cs typeface="Times New Roman" panose="02020603050405020304" pitchFamily="18" charset="0"/>
                        </a:rPr>
                        <a:t>1</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300" cap="none" spc="0" dirty="0">
                          <a:solidFill>
                            <a:schemeClr val="tx1"/>
                          </a:solidFill>
                        </a:rPr>
                        <a:t>10/- Rs.</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06547632"/>
                  </a:ext>
                </a:extLst>
              </a:tr>
              <a:tr h="3930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i="0" kern="1200" cap="none" spc="0">
                          <a:solidFill>
                            <a:schemeClr val="tx1"/>
                          </a:solidFill>
                          <a:effectLst/>
                          <a:latin typeface="Times New Roman" panose="02020603050405020304" pitchFamily="18" charset="0"/>
                          <a:ea typeface="+mn-ea"/>
                          <a:cs typeface="Times New Roman" panose="02020603050405020304" pitchFamily="18" charset="0"/>
                        </a:rPr>
                        <a:t>Breadboard</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300" cap="none" spc="0">
                          <a:solidFill>
                            <a:schemeClr val="tx1"/>
                          </a:solidFill>
                          <a:latin typeface="Times New Roman" panose="02020603050405020304" pitchFamily="18" charset="0"/>
                          <a:cs typeface="Times New Roman" panose="02020603050405020304" pitchFamily="18" charset="0"/>
                        </a:rPr>
                        <a:t>1</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dirty="0">
                          <a:solidFill>
                            <a:schemeClr val="tx1"/>
                          </a:solidFill>
                        </a:rPr>
                        <a:t>70/- Rs.</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28761400"/>
                  </a:ext>
                </a:extLst>
              </a:tr>
              <a:tr h="3930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i="0" kern="1200" cap="none" spc="0">
                          <a:solidFill>
                            <a:schemeClr val="tx1"/>
                          </a:solidFill>
                          <a:effectLst/>
                          <a:latin typeface="Times New Roman" panose="02020603050405020304" pitchFamily="18" charset="0"/>
                          <a:ea typeface="+mn-ea"/>
                          <a:cs typeface="Times New Roman" panose="02020603050405020304" pitchFamily="18" charset="0"/>
                        </a:rPr>
                        <a:t>Connectors</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300" cap="none" spc="0" dirty="0">
                          <a:solidFill>
                            <a:schemeClr val="tx1"/>
                          </a:solidFill>
                          <a:latin typeface="Times New Roman" panose="02020603050405020304" pitchFamily="18" charset="0"/>
                          <a:cs typeface="Times New Roman" panose="02020603050405020304" pitchFamily="18" charset="0"/>
                        </a:rPr>
                        <a:t>As per requirement</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rPr>
                        <a:t>-</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45221270"/>
                  </a:ext>
                </a:extLst>
              </a:tr>
              <a:tr h="3930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i="0" kern="1200" cap="none" spc="0">
                          <a:solidFill>
                            <a:schemeClr val="tx1"/>
                          </a:solidFill>
                          <a:effectLst/>
                          <a:latin typeface="Times New Roman" panose="02020603050405020304" pitchFamily="18" charset="0"/>
                          <a:ea typeface="+mn-ea"/>
                          <a:cs typeface="Times New Roman" panose="02020603050405020304" pitchFamily="18" charset="0"/>
                        </a:rPr>
                        <a:t>Power supply</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300" cap="none" spc="0">
                          <a:solidFill>
                            <a:schemeClr val="tx1"/>
                          </a:solidFill>
                          <a:latin typeface="Times New Roman" panose="02020603050405020304" pitchFamily="18" charset="0"/>
                          <a:cs typeface="Times New Roman" panose="02020603050405020304" pitchFamily="18" charset="0"/>
                        </a:rPr>
                        <a:t>1</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rPr>
                        <a:t>-</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3777498"/>
                  </a:ext>
                </a:extLst>
              </a:tr>
              <a:tr h="3930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i="0" kern="1200" cap="none" spc="0" dirty="0">
                          <a:solidFill>
                            <a:schemeClr val="tx1"/>
                          </a:solidFill>
                          <a:effectLst/>
                          <a:latin typeface="Times New Roman" panose="02020603050405020304" pitchFamily="18" charset="0"/>
                          <a:ea typeface="+mn-ea"/>
                          <a:cs typeface="Times New Roman" panose="02020603050405020304" pitchFamily="18" charset="0"/>
                        </a:rPr>
                        <a:t>Arduino IDE</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300" cap="none" spc="0" dirty="0">
                          <a:solidFill>
                            <a:schemeClr val="tx1"/>
                          </a:solidFill>
                          <a:latin typeface="Times New Roman" panose="02020603050405020304" pitchFamily="18" charset="0"/>
                          <a:cs typeface="Times New Roman" panose="02020603050405020304" pitchFamily="18" charset="0"/>
                        </a:rPr>
                        <a:t>-</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rPr>
                        <a:t>-</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37509892"/>
                  </a:ext>
                </a:extLst>
              </a:tr>
              <a:tr h="3930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i="0" kern="1200" cap="none" spc="0" dirty="0">
                          <a:solidFill>
                            <a:schemeClr val="tx1"/>
                          </a:solidFill>
                          <a:effectLst/>
                          <a:latin typeface="Times New Roman" panose="02020603050405020304" pitchFamily="18" charset="0"/>
                          <a:ea typeface="+mn-ea"/>
                          <a:cs typeface="Times New Roman" panose="02020603050405020304" pitchFamily="18" charset="0"/>
                        </a:rPr>
                        <a:t>Ubidots</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300" cap="none" spc="0">
                          <a:solidFill>
                            <a:schemeClr val="tx1"/>
                          </a:solidFill>
                          <a:latin typeface="Times New Roman" panose="02020603050405020304" pitchFamily="18" charset="0"/>
                          <a:cs typeface="Times New Roman" panose="02020603050405020304" pitchFamily="18" charset="0"/>
                        </a:rPr>
                        <a:t>-</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dirty="0">
                          <a:solidFill>
                            <a:schemeClr val="tx1"/>
                          </a:solidFill>
                        </a:rPr>
                        <a:t>-</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92752604"/>
                  </a:ext>
                </a:extLst>
              </a:tr>
              <a:tr h="3930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b="0" i="0" kern="1200" cap="none" spc="0">
                        <a:solidFill>
                          <a:schemeClr val="tx1"/>
                        </a:solidFill>
                        <a:effectLst/>
                        <a:latin typeface="Times New Roman" panose="02020603050405020304" pitchFamily="18" charset="0"/>
                        <a:ea typeface="+mn-ea"/>
                        <a:cs typeface="Times New Roman" panose="02020603050405020304" pitchFamily="18" charset="0"/>
                      </a:endParaRP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300" cap="none" spc="0">
                        <a:solidFill>
                          <a:schemeClr val="tx1"/>
                        </a:solidFill>
                        <a:latin typeface="Times New Roman" panose="02020603050405020304" pitchFamily="18" charset="0"/>
                        <a:cs typeface="Times New Roman" panose="02020603050405020304" pitchFamily="18" charset="0"/>
                      </a:endParaRP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dirty="0">
                          <a:solidFill>
                            <a:schemeClr val="tx1"/>
                          </a:solidFill>
                        </a:rPr>
                        <a:t>Total – 880/- Rs.</a:t>
                      </a:r>
                    </a:p>
                  </a:txBody>
                  <a:tcPr marL="100781" marR="100781" marT="100781" marB="50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638494404"/>
                  </a:ext>
                </a:extLst>
              </a:tr>
            </a:tbl>
          </a:graphicData>
        </a:graphic>
      </p:graphicFrame>
    </p:spTree>
    <p:extLst>
      <p:ext uri="{BB962C8B-B14F-4D97-AF65-F5344CB8AC3E}">
        <p14:creationId xmlns:p14="http://schemas.microsoft.com/office/powerpoint/2010/main" val="374464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23723-B611-4A37-AC98-503678B9C232}"/>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b="1" kern="1200" dirty="0">
                <a:solidFill>
                  <a:schemeClr val="bg1"/>
                </a:solidFill>
                <a:latin typeface="+mj-lt"/>
                <a:ea typeface="+mj-ea"/>
                <a:cs typeface="+mj-cs"/>
              </a:rPr>
              <a:t>Analysis</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502DC063-A2F3-4350-87F4-1DA3E4F950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765" y="2362200"/>
            <a:ext cx="7940470" cy="3791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6FB637-A756-4A99-8E0C-DD25FF20859C}"/>
              </a:ext>
            </a:extLst>
          </p:cNvPr>
          <p:cNvSpPr txBox="1"/>
          <p:nvPr/>
        </p:nvSpPr>
        <p:spPr>
          <a:xfrm>
            <a:off x="3543300" y="6291042"/>
            <a:ext cx="29425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3 Energy in MW Vs Year</a:t>
            </a:r>
          </a:p>
        </p:txBody>
      </p:sp>
    </p:spTree>
    <p:extLst>
      <p:ext uri="{BB962C8B-B14F-4D97-AF65-F5344CB8AC3E}">
        <p14:creationId xmlns:p14="http://schemas.microsoft.com/office/powerpoint/2010/main" val="3863774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2566</TotalTime>
  <Words>957</Words>
  <Application>Microsoft Office PowerPoint</Application>
  <PresentationFormat>On-screen Show (4:3)</PresentationFormat>
  <Paragraphs>100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(Headings)</vt:lpstr>
      <vt:lpstr>Times New Roman</vt:lpstr>
      <vt:lpstr>Office Theme</vt:lpstr>
      <vt:lpstr>Home Electricity Forecast      </vt:lpstr>
      <vt:lpstr>Overview </vt:lpstr>
      <vt:lpstr>Introduction</vt:lpstr>
      <vt:lpstr> Problem Statement </vt:lpstr>
      <vt:lpstr> Literature Survey</vt:lpstr>
      <vt:lpstr> Circuit Diagram </vt:lpstr>
      <vt:lpstr> System Design</vt:lpstr>
      <vt:lpstr>  System Requirements </vt:lpstr>
      <vt:lpstr>Analysis</vt:lpstr>
      <vt:lpstr>Analysis</vt:lpstr>
      <vt:lpstr>Analysis</vt:lpstr>
      <vt:lpstr>Analysis</vt:lpstr>
      <vt:lpstr>Analysis</vt:lpstr>
      <vt:lpstr>Analysis</vt:lpstr>
      <vt:lpstr>Analysis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Mini Project&gt;</dc:title>
  <dc:creator>Prachi Raut</dc:creator>
  <cp:lastModifiedBy>Shaun Dsilva</cp:lastModifiedBy>
  <cp:revision>188</cp:revision>
  <dcterms:created xsi:type="dcterms:W3CDTF">2006-08-16T00:00:00Z</dcterms:created>
  <dcterms:modified xsi:type="dcterms:W3CDTF">2021-05-13T03:39:06Z</dcterms:modified>
</cp:coreProperties>
</file>